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10287000" cx="18288000"/>
  <p:notesSz cx="6858000" cy="9144000"/>
  <p:embeddedFontLst>
    <p:embeddedFont>
      <p:font typeface="Outfit"/>
      <p:regular r:id="rId36"/>
      <p:bold r:id="rId37"/>
    </p:embeddedFont>
    <p:embeddedFont>
      <p:font typeface="Lexend Dec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0" roundtripDataSignature="AMtx7mhAsBKShrJsu9UeJawjh/DtwOqo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A8C2F4-B277-4E22-BB14-A243787F0FB4}">
  <a:tblStyle styleId="{2BA8C2F4-B277-4E22-BB14-A243787F0FB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utfit-bold.fntdata"/><Relationship Id="rId14" Type="http://schemas.openxmlformats.org/officeDocument/2006/relationships/slide" Target="slides/slide8.xml"/><Relationship Id="rId36" Type="http://schemas.openxmlformats.org/officeDocument/2006/relationships/font" Target="fonts/Outfit-regular.fntdata"/><Relationship Id="rId17" Type="http://schemas.openxmlformats.org/officeDocument/2006/relationships/slide" Target="slides/slide11.xml"/><Relationship Id="rId39" Type="http://schemas.openxmlformats.org/officeDocument/2006/relationships/font" Target="fonts/LexendDeca-bold.fntdata"/><Relationship Id="rId16" Type="http://schemas.openxmlformats.org/officeDocument/2006/relationships/slide" Target="slides/slide10.xml"/><Relationship Id="rId38" Type="http://schemas.openxmlformats.org/officeDocument/2006/relationships/font" Target="fonts/LexendDec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c3ea210b3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Forecasting with TimeGPT is simple. Using the Nixtla client we just initialized, call the forecast method with our chocolate sales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`df` is our historical data</a:t>
            </a:r>
            <a:endParaRPr/>
          </a:p>
          <a:p>
            <a:pPr indent="0" lvl="0" marL="0" rtl="0" algn="l">
              <a:spcBef>
                <a:spcPts val="0"/>
              </a:spcBef>
              <a:spcAft>
                <a:spcPts val="0"/>
              </a:spcAft>
              <a:buClr>
                <a:schemeClr val="dk1"/>
              </a:buClr>
              <a:buSzPts val="1100"/>
              <a:buFont typeface="Arial"/>
              <a:buNone/>
            </a:pPr>
            <a:r>
              <a:rPr lang="en-US"/>
              <a:t>- `h=14` means we want to forecast 14 periods ahead</a:t>
            </a:r>
            <a:endParaRPr/>
          </a:p>
          <a:p>
            <a:pPr indent="0" lvl="0" marL="0" rtl="0" algn="l">
              <a:spcBef>
                <a:spcPts val="0"/>
              </a:spcBef>
              <a:spcAft>
                <a:spcPts val="0"/>
              </a:spcAft>
              <a:buClr>
                <a:schemeClr val="dk1"/>
              </a:buClr>
              <a:buSzPts val="1100"/>
              <a:buFont typeface="Arial"/>
              <a:buNone/>
            </a:pPr>
            <a:r>
              <a:rPr lang="en-US"/>
              <a:t>- `freq="ME"` specifies monthly end frequency</a:t>
            </a:r>
            <a:endParaRPr/>
          </a:p>
          <a:p>
            <a:pPr indent="0" lvl="0" marL="0" rtl="0" algn="l">
              <a:spcBef>
                <a:spcPts val="0"/>
              </a:spcBef>
              <a:spcAft>
                <a:spcPts val="0"/>
              </a:spcAft>
              <a:buClr>
                <a:schemeClr val="dk1"/>
              </a:buClr>
              <a:buSzPts val="1100"/>
              <a:buFont typeface="Arial"/>
              <a:buNone/>
            </a:pPr>
            <a:r>
              <a:rPr lang="en-US"/>
              <a:t>- the `time_col` and `target_col` specify the columns that contain the time index and target variable</a:t>
            </a:r>
            <a:endParaRPr/>
          </a:p>
          <a:p>
            <a:pPr indent="0" lvl="0" marL="0" rtl="0" algn="l">
              <a:spcBef>
                <a:spcPts val="0"/>
              </a:spcBef>
              <a:spcAft>
                <a:spcPts val="0"/>
              </a:spcAft>
              <a:buClr>
                <a:schemeClr val="dk1"/>
              </a:buClr>
              <a:buSzPts val="1100"/>
              <a:buFont typeface="Arial"/>
              <a:buNone/>
            </a:pPr>
            <a:r>
              <a:rPr lang="en-US"/>
              <a:t>- The model parameter uses the long-horizon version of TimeGPT which is optimized for longer forecasts.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That's it! TimeGPT generates the forecast without needing any model training or configuration. The forecast table shows future months with predicted chocolate sales values in the `TimeGPT` column.</a:t>
            </a:r>
            <a:endParaRPr/>
          </a:p>
        </p:txBody>
      </p:sp>
      <p:sp>
        <p:nvSpPr>
          <p:cNvPr id="250" name="Google Shape;250;g36c3ea210b3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6c3ea210b3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Use the client's plot method to visualize the forecast. The forecast plot shows the historical data in green and the zero-shot forecast in blue.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Notice how TimeGPT's zero-shot forecast captures the general trend and seasonal patterns of the data without any training on that data.</a:t>
            </a:r>
            <a:endParaRPr/>
          </a:p>
        </p:txBody>
      </p:sp>
      <p:sp>
        <p:nvSpPr>
          <p:cNvPr id="267" name="Google Shape;267;g36c3ea210b3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0270dafd6_2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Building on TimeGPT's strong baseline performance, we can now enhance its predictions by incorporating business-specific knowledge about events that drive chocolate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know chocolate sales are seasonal with clear recurring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also know they're influenced by specific holidays and special dates like Valentine's Day, Christmas, and Halloween.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incorporate these date-based features into TimeGPT model.</a:t>
            </a:r>
            <a:endParaRPr/>
          </a:p>
          <a:p>
            <a:pPr indent="0" lvl="0" marL="0" rtl="0" algn="l">
              <a:spcBef>
                <a:spcPts val="0"/>
              </a:spcBef>
              <a:spcAft>
                <a:spcPts val="0"/>
              </a:spcAft>
              <a:buNone/>
            </a:pPr>
            <a:r>
              <a:t/>
            </a:r>
            <a:endParaRPr/>
          </a:p>
        </p:txBody>
      </p:sp>
      <p:sp>
        <p:nvSpPr>
          <p:cNvPr id="283" name="Google Shape;283;g370270dafd6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c3ea210b3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Date features can be holidays or special dates.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Holiday Variables are recurring events like Christmas and New Year that happen every year on the same date.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Special Dates are custom dates specific to your business context. These are any events you define that might impact your data - could be promotions, product launches, or any other relevant dates.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These features capture expected variations and improve prediction accuracy.</a:t>
            </a:r>
            <a:endParaRPr/>
          </a:p>
          <a:p>
            <a:pPr indent="0" lvl="0" marL="0" rtl="0" algn="l">
              <a:spcBef>
                <a:spcPts val="0"/>
              </a:spcBef>
              <a:spcAft>
                <a:spcPts val="0"/>
              </a:spcAft>
              <a:buNone/>
            </a:pPr>
            <a:r>
              <a:t/>
            </a:r>
            <a:endParaRPr/>
          </a:p>
        </p:txBody>
      </p:sp>
      <p:sp>
        <p:nvSpPr>
          <p:cNvPr id="298" name="Google Shape;298;g36c3ea210b3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c3ea210b3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Before diving into the details of how to add holiday features, let's understand the big picture of how we can do that.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First, create a future dataframe for your forecast period. A future dataframe contains future dates.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Second, add holiday features to both your historical training data and your future dataframe. This is crucial because both datasets need the exact same holiday columns.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Finally, generate enhanced forecasts using both historical and the future dataframe with holiday features. TimeGPT can now account for upcoming holidays in its predictions.</a:t>
            </a:r>
            <a:endParaRPr/>
          </a:p>
        </p:txBody>
      </p:sp>
      <p:sp>
        <p:nvSpPr>
          <p:cNvPr id="313" name="Google Shape;313;g36c3ea210b3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6c3ea210b3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Let's create a future dataframe for our forecast period.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goal is to build a framework of future dates that matches our historical data structure. We generate 14 monthly dates extending from where our data ends, ensuring they align with our existing monthly format.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This creates a clean DataFrame with future dates ready for holiday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Now let's add holiday features to our future dataframe.</a:t>
            </a:r>
            <a:endParaRPr/>
          </a:p>
          <a:p>
            <a:pPr indent="0" lvl="0" marL="0" rtl="0" algn="l">
              <a:spcBef>
                <a:spcPts val="0"/>
              </a:spcBef>
              <a:spcAft>
                <a:spcPts val="0"/>
              </a:spcAft>
              <a:buNone/>
            </a:pPr>
            <a:r>
              <a:t/>
            </a:r>
            <a:endParaRPr/>
          </a:p>
        </p:txBody>
      </p:sp>
      <p:sp>
        <p:nvSpPr>
          <p:cNvPr id="326" name="Google Shape;326;g36c3ea210b3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c3ea210b3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t>Before adding holiday features to our future dataframe, let's create a helper function to add date features to any dataframe.</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US" sz="1100"/>
              <a:t>The function works by expanding your dataframe's date range into daily intervals, adding holiday features across all those days, then condensing the results back to your original frequency while preserving holiday information.</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rPr lang="en-US" sz="1100"/>
              <a:t>This creates a reusable tool that can add holiday features to both historical and future data consistently.</a:t>
            </a:r>
            <a:endParaRPr sz="1100"/>
          </a:p>
        </p:txBody>
      </p:sp>
      <p:sp>
        <p:nvSpPr>
          <p:cNvPr id="342" name="Google Shape;342;g36c3ea210b3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6c3ea210b3_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Now, let’s add holiday features to our future dataframe.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First, create a CountryHolidays object specifically for US holidays. </a:t>
            </a:r>
            <a:br>
              <a:rPr lang="en-US"/>
            </a:br>
            <a:endParaRPr/>
          </a:p>
          <a:p>
            <a:pPr indent="0" lvl="0" marL="0" rtl="0" algn="l">
              <a:spcBef>
                <a:spcPts val="0"/>
              </a:spcBef>
              <a:spcAft>
                <a:spcPts val="0"/>
              </a:spcAft>
              <a:buNone/>
            </a:pPr>
            <a:r>
              <a:rPr lang="en-US"/>
              <a:t>Then use our helper function to add these holiday features to the future dataframe.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produces a future dataframe with holiday indicators that TimeGPT can use for forecasting.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6" name="Google Shape;356;g36c3ea210b3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c3ea210b3_0_4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Next, add holiday features to our historical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can see that the historical dataframe now has holiday features similar to the future dataframe.</a:t>
            </a:r>
            <a:endParaRPr/>
          </a:p>
          <a:p>
            <a:pPr indent="0" lvl="0" marL="0" rtl="0" algn="l">
              <a:spcBef>
                <a:spcPts val="0"/>
              </a:spcBef>
              <a:spcAft>
                <a:spcPts val="0"/>
              </a:spcAft>
              <a:buNone/>
            </a:pPr>
            <a:r>
              <a:t/>
            </a:r>
            <a:endParaRPr/>
          </a:p>
        </p:txBody>
      </p:sp>
      <p:sp>
        <p:nvSpPr>
          <p:cNvPr id="370" name="Google Shape;370;g36c3ea210b3_0_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6c3ea210b3_0_4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Now we can generate forecasts with holiday features included.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process combines our holiday-enhanced historical data with future holiday information to create forecasts that account for seasonal events. We enable feature contributions to generate SHAP values, allowing us to analyze which holidays contribute most to forecast improvements.</a:t>
            </a:r>
            <a:endParaRPr/>
          </a:p>
          <a:p>
            <a:pPr indent="0" lvl="0" marL="0" rtl="0" algn="l">
              <a:spcBef>
                <a:spcPts val="0"/>
              </a:spcBef>
              <a:spcAft>
                <a:spcPts val="0"/>
              </a:spcAft>
              <a:buNone/>
            </a:pPr>
            <a:r>
              <a:t/>
            </a:r>
            <a:endParaRPr/>
          </a:p>
        </p:txBody>
      </p:sp>
      <p:sp>
        <p:nvSpPr>
          <p:cNvPr id="384" name="Google Shape;384;g36c3ea210b3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c3ea210b3_0_4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v</a:t>
            </a:r>
            <a:r>
              <a:rPr lang="en-US"/>
              <a:t>isualize the holiday-enhanced forecast results using Nixtla's plotting function.</a:t>
            </a:r>
            <a:endParaRPr/>
          </a:p>
        </p:txBody>
      </p:sp>
      <p:sp>
        <p:nvSpPr>
          <p:cNvPr id="399" name="Google Shape;399;g36c3ea210b3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6c3ea210b3_0_5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will use SHAP values to analyze how holiday features enhance TimeGPT's zero-shot forecasting. First, create a function to plot SHAP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function, we get SHAP values from the Nixtla client.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filter to get only the holiday feature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Create a SHAP Explanation object using the holiday feature values, baseline predictions, and holiday names to structure data for visualization.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call the function to create the SHAP analysis</a:t>
            </a:r>
            <a:r>
              <a:rPr lang="en-US"/>
              <a:t> for our holiday enhancements.</a:t>
            </a:r>
            <a:endParaRPr/>
          </a:p>
          <a:p>
            <a:pPr indent="0" lvl="0" marL="0" rtl="0" algn="l">
              <a:spcBef>
                <a:spcPts val="0"/>
              </a:spcBef>
              <a:spcAft>
                <a:spcPts val="0"/>
              </a:spcAft>
              <a:buNone/>
            </a:pPr>
            <a:r>
              <a:t/>
            </a:r>
            <a:endParaRPr/>
          </a:p>
        </p:txBody>
      </p:sp>
      <p:sp>
        <p:nvSpPr>
          <p:cNvPr id="416" name="Google Shape;416;g36c3ea210b3_0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6c3ea210b3_0_4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bar plot shows the feature importance ranking for all holiday variables that enhance TimeGPT's forecasts.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Christmas Day has the highest SHAP value. This indicates it provides the strongest enhancement to chocolate interest predictions.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Other holidays like Washington's Birthday and Veterans Day also contribute positively to the forecasts.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These insights enable you to prioritize marketing efforts around the holidays that most influence chocolate sales.</a:t>
            </a:r>
            <a:endParaRPr/>
          </a:p>
        </p:txBody>
      </p:sp>
      <p:sp>
        <p:nvSpPr>
          <p:cNvPr id="432" name="Google Shape;432;g36c3ea210b3_0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6c3ea210b3_0_5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Special dates are custom dates specific to your business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 this example, we will create special dates for Valentine's Day and Halloween since they are both occasions when chocolate consumption typically increases.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First, generate date lists for Valentine's Day and Halloween covering years 2004 to 2025 to match our data range. </a:t>
            </a:r>
            <a:br>
              <a:rPr lang="en-US"/>
            </a:br>
            <a:endParaRPr/>
          </a:p>
          <a:p>
            <a:pPr indent="0" lvl="0" marL="0" rtl="0" algn="l">
              <a:spcBef>
                <a:spcPts val="0"/>
              </a:spcBef>
              <a:spcAft>
                <a:spcPts val="0"/>
              </a:spcAft>
              <a:buClr>
                <a:schemeClr val="dk1"/>
              </a:buClr>
              <a:buSzPts val="1100"/>
              <a:buFont typeface="Arial"/>
              <a:buNone/>
            </a:pPr>
            <a:r>
              <a:rPr lang="en-US"/>
              <a:t>Next, create a SpecialDates object to organize these dates into a format that TimeGPT can process. </a:t>
            </a:r>
            <a:endParaRPr/>
          </a:p>
          <a:p>
            <a:pPr indent="0" lvl="0" marL="0" rtl="0" algn="l">
              <a:spcBef>
                <a:spcPts val="0"/>
              </a:spcBef>
              <a:spcAft>
                <a:spcPts val="0"/>
              </a:spcAft>
              <a:buNone/>
            </a:pPr>
            <a:r>
              <a:t/>
            </a:r>
            <a:endParaRPr/>
          </a:p>
        </p:txBody>
      </p:sp>
      <p:sp>
        <p:nvSpPr>
          <p:cNvPr id="448" name="Google Shape;448;g36c3ea210b3_0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c3ea210b3_0_5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Similar to adding holiday features, we will also add special date features to both future and historical data.</a:t>
            </a:r>
            <a:br>
              <a:rPr lang="en-US"/>
            </a:br>
            <a:endParaRPr/>
          </a:p>
          <a:p>
            <a:pPr indent="0" lvl="0" marL="0" rtl="0" algn="l">
              <a:spcBef>
                <a:spcPts val="0"/>
              </a:spcBef>
              <a:spcAft>
                <a:spcPts val="0"/>
              </a:spcAft>
              <a:buClr>
                <a:schemeClr val="dk1"/>
              </a:buClr>
              <a:buSzPts val="1100"/>
              <a:buFont typeface="Arial"/>
              <a:buNone/>
            </a:pPr>
            <a:r>
              <a:rPr lang="en-US"/>
              <a:t>We can see that each dataframe now has Valentine's Day and Halloween indicators for each month.</a:t>
            </a:r>
            <a:endParaRPr/>
          </a:p>
          <a:p>
            <a:pPr indent="0" lvl="0" marL="0" rtl="0" algn="l">
              <a:spcBef>
                <a:spcPts val="0"/>
              </a:spcBef>
              <a:spcAft>
                <a:spcPts val="0"/>
              </a:spcAft>
              <a:buNone/>
            </a:pPr>
            <a:r>
              <a:t/>
            </a:r>
            <a:endParaRPr/>
          </a:p>
        </p:txBody>
      </p:sp>
      <p:sp>
        <p:nvSpPr>
          <p:cNvPr id="464" name="Google Shape;464;g36c3ea210b3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6c3ea210b3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g</a:t>
            </a:r>
            <a:r>
              <a:rPr lang="en-US"/>
              <a:t>enerate forecasts with special date features</a:t>
            </a:r>
            <a:endParaRPr/>
          </a:p>
        </p:txBody>
      </p:sp>
      <p:sp>
        <p:nvSpPr>
          <p:cNvPr id="480" name="Google Shape;480;g36c3ea210b3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6c3ea210b3_0_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visualize the special date-enhanced forecast using Nixtla's plotting function.</a:t>
            </a:r>
            <a:endParaRPr/>
          </a:p>
        </p:txBody>
      </p:sp>
      <p:sp>
        <p:nvSpPr>
          <p:cNvPr id="495" name="Google Shape;495;g36c3ea210b3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6c3ea210b3_0_6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Now let's analyze how special date features contribute to TimeGPT's forecasts.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plot shows that Valentine's Day has the strongest positive impact on enhancing chocolate interest predictions. This makes perfect sense as Valentine's Day is the most popular day for chocolate gifts.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Halloween shows a much smaller contribution. This reflects that while Halloween involves candy consumption, chocolate specifically may not be as dominant during Halloween compared to Valentine's Day.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dramatic difference between these two special dates provides business owners the information needed to optimize their marketing strategies and inventory management.</a:t>
            </a:r>
            <a:endParaRPr/>
          </a:p>
          <a:p>
            <a:pPr indent="0" lvl="0" marL="0" rtl="0" algn="l">
              <a:spcBef>
                <a:spcPts val="0"/>
              </a:spcBef>
              <a:spcAft>
                <a:spcPts val="0"/>
              </a:spcAft>
              <a:buNone/>
            </a:pPr>
            <a:r>
              <a:t/>
            </a:r>
            <a:endParaRPr/>
          </a:p>
        </p:txBody>
      </p:sp>
      <p:sp>
        <p:nvSpPr>
          <p:cNvPr id="511" name="Google Shape;511;g36c3ea210b3_0_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6c3ea210b3_0_5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this tutorial, you have learned how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Forecast with TimeGPT</a:t>
            </a:r>
            <a:endParaRPr/>
          </a:p>
          <a:p>
            <a:pPr indent="0" lvl="0" marL="0" rtl="0" algn="l">
              <a:spcBef>
                <a:spcPts val="0"/>
              </a:spcBef>
              <a:spcAft>
                <a:spcPts val="0"/>
              </a:spcAft>
              <a:buClr>
                <a:schemeClr val="dk1"/>
              </a:buClr>
              <a:buSzPts val="1100"/>
              <a:buFont typeface="Arial"/>
              <a:buNone/>
            </a:pPr>
            <a:r>
              <a:rPr lang="en-US"/>
              <a:t>2. Add holiday features to both historical and future data</a:t>
            </a:r>
            <a:endParaRPr/>
          </a:p>
          <a:p>
            <a:pPr indent="0" lvl="0" marL="0" rtl="0" algn="l">
              <a:spcBef>
                <a:spcPts val="0"/>
              </a:spcBef>
              <a:spcAft>
                <a:spcPts val="0"/>
              </a:spcAft>
              <a:buClr>
                <a:schemeClr val="dk1"/>
              </a:buClr>
              <a:buSzPts val="1100"/>
              <a:buFont typeface="Arial"/>
              <a:buNone/>
            </a:pPr>
            <a:r>
              <a:rPr lang="en-US"/>
              <a:t>3. Add special date features to both historical and future data</a:t>
            </a:r>
            <a:endParaRPr/>
          </a:p>
          <a:p>
            <a:pPr indent="0" lvl="0" marL="0" rtl="0" algn="l">
              <a:spcBef>
                <a:spcPts val="0"/>
              </a:spcBef>
              <a:spcAft>
                <a:spcPts val="0"/>
              </a:spcAft>
              <a:buClr>
                <a:schemeClr val="dk1"/>
              </a:buClr>
              <a:buSzPts val="1100"/>
              <a:buFont typeface="Arial"/>
              <a:buNone/>
            </a:pPr>
            <a:r>
              <a:rPr lang="en-US"/>
              <a:t>4. Analyze feature importance using SHAP values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With TimeGPT forecasting, you get zero-shot forecasting without technical expertise and capture seasonal patterns and event-driven variations. You can identify which events most impact your forecasts and use this information to optimize your business strategies.</a:t>
            </a:r>
            <a:endParaRPr/>
          </a:p>
        </p:txBody>
      </p:sp>
      <p:sp>
        <p:nvSpPr>
          <p:cNvPr id="528" name="Google Shape;528;g36c3ea210b3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Hi everyone, I'm Khuyen Tran. I'm the founder of CodeCut, where I publish a newsletter that reaches over 10,000 monthly readers with practical data science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On LinkedIn, I've built a community of over 110k followers, the majority of whom are data scientists, data engineers, and data managers.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Previously, I worked as an MLOps Engineer and Senior Data Engineer at Accenture, where I implemented machine learning solutions for enterprise clients.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Currently, I serve as a Developer Advocate at Nixtla, working at the forefront of time series forecasting, which is exactly what we'll be exploring today.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en-US"/>
              <a:t>I'm also the author of Production Ready Data Science, a book that covers best practices for taking data science projects from prototype to production. You can find the link to the book in the resources section of this presentation.</a:t>
            </a:r>
            <a:endParaRPr/>
          </a:p>
        </p:txBody>
      </p:sp>
      <p:sp>
        <p:nvSpPr>
          <p:cNvPr id="134" name="Google Shape;13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This tutorial covers seven key areas of forecasting with TimeGPT.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First, we'll introduce zero-shot forecasting and explain why it solves business forecasting challenges.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Second, we'll demonstrate TimeGPT's zero-shot capabilities with real chocolate sales data.</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Third, we'll forecast with holiday variables to capture recurring seasonal events.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Fourth, we'll analyze SHAP values to identify which holidays drive the strongest impacts.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Fifth, we'll create special dates forecasts for custom business-specific events.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Sixth, we'll analyze SHAP values to measure which custom events enhance predictions most.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Finally, we'll summarize key takeaways and practical benefits for your business.</a:t>
            </a:r>
            <a:endParaRPr/>
          </a:p>
          <a:p>
            <a:pPr indent="0" lvl="0" marL="0" rtl="0" algn="l">
              <a:spcBef>
                <a:spcPts val="0"/>
              </a:spcBef>
              <a:spcAft>
                <a:spcPts val="0"/>
              </a:spcAft>
              <a:buSzPts val="1100"/>
              <a:buNone/>
            </a:pPr>
            <a:r>
              <a:t/>
            </a:r>
            <a:endParaRPr/>
          </a:p>
        </p:txBody>
      </p:sp>
      <p:sp>
        <p:nvSpPr>
          <p:cNvPr id="150" name="Google Shape;15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c3ea210b3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Imagine you're running a chocolate business and have historical data showing monthly chocolate interest.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Your goal is to forecast future chocolate sales to help with inventory planning, marketing budgets, and production scheduling.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What if you don't have the technical expertise or the time to learn complex forecasting techniques?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Traditional forecasting requires you to build, train, and validate models for each new dataset - a process that can take weeks and requires deep technical knowledge.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This creates significant barriers for most businesses.</a:t>
            </a:r>
            <a:endParaRPr/>
          </a:p>
        </p:txBody>
      </p:sp>
      <p:sp>
        <p:nvSpPr>
          <p:cNvPr id="188" name="Google Shape;188;g36c3ea210b3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0270dafd6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Zero-shot forecasting changes this completely. It means getting accurate forecasts immediately, without any model training or configuration.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system has already learned from millions of time series patterns and can instantly apply that knowledge to your specific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This matters because it removes the biggest barriers to forecasting: time, complexity, and expertise requirements.</a:t>
            </a:r>
            <a:endParaRPr/>
          </a:p>
        </p:txBody>
      </p:sp>
      <p:sp>
        <p:nvSpPr>
          <p:cNvPr id="204" name="Google Shape;204;g370270dafd6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c3ea210b3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Now that we reviewed zero-shot forecasting, let's meet the platform that makes it possible. Nixtla is a platform for time-series forecasting that offers both powerful open-source tools and foundation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TimeGPT is their zero-shot forecasting foundation model that solves the forecasting challenge we just discussed. It's built on transformer architecture and trained on billions of time series data points from diverse domains.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TimeGPT requires no model training and works immediately with your data by leveraging patterns it learned across different industries and use cases.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This enables TimeGPT to capture the patterns in any data automatically.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Now we will jump into the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a:t>
            </a:r>
            <a:r>
              <a:rPr lang="en-US"/>
              <a:t> will show you how TimeGPT performs out-of-the-box, then we will enhance its performance with dates features.</a:t>
            </a:r>
            <a:endParaRPr/>
          </a:p>
        </p:txBody>
      </p:sp>
      <p:sp>
        <p:nvSpPr>
          <p:cNvPr id="219" name="Google Shape;219;g36c3ea210b3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c3ea210b3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To use TimeGPT, initialize the Nixtla client with your API key. You can obtain this API key by going to nixtla.io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Now we're ready to forecast.</a:t>
            </a:r>
            <a:endParaRPr/>
          </a:p>
          <a:p>
            <a:pPr indent="0" lvl="0" marL="0" rtl="0" algn="l">
              <a:spcBef>
                <a:spcPts val="0"/>
              </a:spcBef>
              <a:spcAft>
                <a:spcPts val="0"/>
              </a:spcAft>
              <a:buNone/>
            </a:pPr>
            <a:r>
              <a:t/>
            </a:r>
            <a:endParaRPr/>
          </a:p>
        </p:txBody>
      </p:sp>
      <p:sp>
        <p:nvSpPr>
          <p:cNvPr id="234" name="Google Shape;234;g36c3ea210b3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4"/>
          <p:cNvSpPr/>
          <p:nvPr>
            <p:ph idx="2" type="pic"/>
          </p:nvPr>
        </p:nvSpPr>
        <p:spPr>
          <a:xfrm>
            <a:off x="1792288" y="612775"/>
            <a:ext cx="5486400" cy="4114800"/>
          </a:xfrm>
          <a:prstGeom prst="rect">
            <a:avLst/>
          </a:prstGeom>
          <a:noFill/>
          <a:ln>
            <a:noFill/>
          </a:ln>
        </p:spPr>
      </p:sp>
      <p:sp>
        <p:nvSpPr>
          <p:cNvPr id="68" name="Google Shape;68;p4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8" name="Shape 88"/>
        <p:cNvGrpSpPr/>
        <p:nvPr/>
      </p:nvGrpSpPr>
      <p:grpSpPr>
        <a:xfrm>
          <a:off x="0" y="0"/>
          <a:ext cx="0" cy="0"/>
          <a:chOff x="0" y="0"/>
          <a:chExt cx="0" cy="0"/>
        </a:xfrm>
      </p:grpSpPr>
      <p:sp>
        <p:nvSpPr>
          <p:cNvPr id="89" name="Google Shape;89;p1"/>
          <p:cNvSpPr/>
          <p:nvPr/>
        </p:nvSpPr>
        <p:spPr>
          <a:xfrm>
            <a:off x="15224028" y="312480"/>
            <a:ext cx="2035272" cy="716220"/>
          </a:xfrm>
          <a:custGeom>
            <a:rect b="b" l="l" r="r" t="t"/>
            <a:pathLst>
              <a:path extrusionOk="0" h="716220" w="2035272">
                <a:moveTo>
                  <a:pt x="0" y="0"/>
                </a:moveTo>
                <a:lnTo>
                  <a:pt x="2035272" y="0"/>
                </a:lnTo>
                <a:lnTo>
                  <a:pt x="2035272" y="716220"/>
                </a:lnTo>
                <a:lnTo>
                  <a:pt x="0" y="716220"/>
                </a:lnTo>
                <a:lnTo>
                  <a:pt x="0" y="0"/>
                </a:lnTo>
                <a:close/>
              </a:path>
            </a:pathLst>
          </a:custGeom>
          <a:blipFill rotWithShape="1">
            <a:blip r:embed="rId3">
              <a:alphaModFix/>
            </a:blip>
            <a:stretch>
              <a:fillRect b="-85564" l="-29718" r="-27798" t="-660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a:off x="972949" y="802867"/>
            <a:ext cx="4210171" cy="863085"/>
          </a:xfrm>
          <a:custGeom>
            <a:rect b="b" l="l" r="r" t="t"/>
            <a:pathLst>
              <a:path extrusionOk="0" h="863085" w="4210171">
                <a:moveTo>
                  <a:pt x="0" y="0"/>
                </a:moveTo>
                <a:lnTo>
                  <a:pt x="4210172" y="0"/>
                </a:lnTo>
                <a:lnTo>
                  <a:pt x="4210172" y="863085"/>
                </a:lnTo>
                <a:lnTo>
                  <a:pt x="0" y="8630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972949" y="2061547"/>
            <a:ext cx="16114200" cy="1169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lt1"/>
              </a:buClr>
              <a:buSzPts val="2800"/>
              <a:buFont typeface="Outfit"/>
              <a:buNone/>
            </a:pPr>
            <a:r>
              <a:rPr b="1" lang="en-US" sz="2800">
                <a:solidFill>
                  <a:schemeClr val="lt1"/>
                </a:solidFill>
                <a:latin typeface="Outfit"/>
                <a:ea typeface="Outfit"/>
                <a:cs typeface="Outfit"/>
                <a:sym typeface="Outfit"/>
              </a:rPr>
              <a:t>How to Use This Deck for Your Session</a:t>
            </a:r>
            <a:endParaRPr sz="2800">
              <a:solidFill>
                <a:schemeClr val="lt1"/>
              </a:solidFill>
              <a:latin typeface="Outfit"/>
              <a:ea typeface="Outfit"/>
              <a:cs typeface="Outfit"/>
              <a:sym typeface="Outfit"/>
            </a:endParaRPr>
          </a:p>
          <a:p>
            <a:pPr indent="0" lvl="0" marL="0" marR="0" rtl="0" algn="l">
              <a:spcBef>
                <a:spcPts val="0"/>
              </a:spcBef>
              <a:spcAft>
                <a:spcPts val="0"/>
              </a:spcAft>
              <a:buNone/>
            </a:pPr>
            <a:r>
              <a:rPr lang="en-US" sz="2400">
                <a:solidFill>
                  <a:schemeClr val="lt1"/>
                </a:solidFill>
                <a:latin typeface="Outfit"/>
                <a:ea typeface="Outfit"/>
                <a:cs typeface="Outfit"/>
                <a:sym typeface="Outfit"/>
              </a:rPr>
              <a:t>Welcome to the Packt ML Summit 2025! This template is designed to help you deliver a high-impact, well-paced session. Feel free to duplicate, remove, or reorder slides based on your talk format.</a:t>
            </a:r>
            <a:endParaRPr/>
          </a:p>
        </p:txBody>
      </p:sp>
      <p:sp>
        <p:nvSpPr>
          <p:cNvPr id="92" name="Google Shape;92;p1"/>
          <p:cNvSpPr txBox="1"/>
          <p:nvPr/>
        </p:nvSpPr>
        <p:spPr>
          <a:xfrm>
            <a:off x="1395703" y="856585"/>
            <a:ext cx="3364800" cy="6795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999">
                <a:solidFill>
                  <a:srgbClr val="000000"/>
                </a:solidFill>
                <a:latin typeface="Outfit"/>
                <a:ea typeface="Outfit"/>
                <a:cs typeface="Outfit"/>
                <a:sym typeface="Outfit"/>
              </a:rPr>
              <a:t>GUIDELINES</a:t>
            </a:r>
            <a:endParaRPr/>
          </a:p>
        </p:txBody>
      </p:sp>
      <p:sp>
        <p:nvSpPr>
          <p:cNvPr id="93" name="Google Shape;93;p1"/>
          <p:cNvSpPr txBox="1"/>
          <p:nvPr/>
        </p:nvSpPr>
        <p:spPr>
          <a:xfrm>
            <a:off x="997530" y="4076700"/>
            <a:ext cx="4943700" cy="3205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0CD8F"/>
                </a:solidFill>
                <a:latin typeface="Outfit"/>
                <a:ea typeface="Outfit"/>
                <a:cs typeface="Outfit"/>
                <a:sym typeface="Outfit"/>
              </a:rPr>
              <a:t>REQUIRED SLIDES</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STARTING NOW: </a:t>
            </a:r>
            <a:r>
              <a:rPr lang="en-US" sz="2000">
                <a:solidFill>
                  <a:schemeClr val="lt1"/>
                </a:solidFill>
                <a:latin typeface="Outfit"/>
                <a:ea typeface="Outfit"/>
                <a:cs typeface="Outfit"/>
                <a:sym typeface="Outfit"/>
              </a:rPr>
              <a:t>This will go on the waiting screen for ~30-60 seconds before you go LIVE.</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 Session TITLE</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About The Speaker</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 Agenda</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 Content Slides</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 Thank You</a:t>
            </a:r>
            <a:endParaRPr/>
          </a:p>
        </p:txBody>
      </p:sp>
      <p:sp>
        <p:nvSpPr>
          <p:cNvPr id="94" name="Google Shape;94;p1"/>
          <p:cNvSpPr txBox="1"/>
          <p:nvPr/>
        </p:nvSpPr>
        <p:spPr>
          <a:xfrm>
            <a:off x="6688282" y="4092677"/>
            <a:ext cx="5216100" cy="3205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0CD8F"/>
                </a:solidFill>
                <a:latin typeface="Outfit"/>
                <a:ea typeface="Outfit"/>
                <a:cs typeface="Outfit"/>
                <a:sym typeface="Outfit"/>
              </a:rPr>
              <a:t>OPTIONAL SLIDES</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Code snippets / architecture diagrams</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 Case Studies or example walkthroughs</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Session TITLE</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Audience Poll: </a:t>
            </a:r>
            <a:r>
              <a:rPr lang="en-US" sz="2000">
                <a:solidFill>
                  <a:schemeClr val="lt1"/>
                </a:solidFill>
                <a:latin typeface="Outfit"/>
                <a:ea typeface="Outfit"/>
                <a:cs typeface="Outfit"/>
                <a:sym typeface="Outfit"/>
              </a:rPr>
              <a:t>We can automate the poll via the platform and obtain real time results as users take the poll. Good prop to engage. </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Outfit"/>
                <a:ea typeface="Outfit"/>
                <a:cs typeface="Outfit"/>
                <a:sym typeface="Outfit"/>
              </a:rPr>
              <a:t>Resources</a:t>
            </a:r>
            <a:endParaRPr/>
          </a:p>
        </p:txBody>
      </p:sp>
      <p:sp>
        <p:nvSpPr>
          <p:cNvPr id="95" name="Google Shape;95;p1"/>
          <p:cNvSpPr txBox="1"/>
          <p:nvPr/>
        </p:nvSpPr>
        <p:spPr>
          <a:xfrm>
            <a:off x="12752179" y="4092677"/>
            <a:ext cx="4943700" cy="284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0CD8F"/>
                </a:solidFill>
                <a:latin typeface="Outfit"/>
                <a:ea typeface="Outfit"/>
                <a:cs typeface="Outfit"/>
                <a:sym typeface="Outfit"/>
              </a:rPr>
              <a:t>FORMAT SPECIFIC</a:t>
            </a:r>
            <a:endParaRPr b="1" sz="2000">
              <a:solidFill>
                <a:schemeClr val="lt1"/>
              </a:solidFill>
              <a:latin typeface="Outfit"/>
              <a:ea typeface="Outfit"/>
              <a:cs typeface="Outfit"/>
              <a:sym typeface="Outfit"/>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Calibri"/>
                <a:ea typeface="Calibri"/>
                <a:cs typeface="Calibri"/>
                <a:sym typeface="Calibri"/>
              </a:rPr>
              <a:t>Power Talk (30 min)</a:t>
            </a:r>
            <a:r>
              <a:rPr lang="en-US" sz="2000">
                <a:solidFill>
                  <a:schemeClr val="lt1"/>
                </a:solidFill>
                <a:latin typeface="Calibri"/>
                <a:ea typeface="Calibri"/>
                <a:cs typeface="Calibri"/>
                <a:sym typeface="Calibri"/>
              </a:rPr>
              <a:t>: Focus on content + clear takeaways</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Calibri"/>
                <a:ea typeface="Calibri"/>
                <a:cs typeface="Calibri"/>
                <a:sym typeface="Calibri"/>
              </a:rPr>
              <a:t>Tech Talk (45 min)</a:t>
            </a:r>
            <a:r>
              <a:rPr lang="en-US" sz="2000">
                <a:solidFill>
                  <a:schemeClr val="lt1"/>
                </a:solidFill>
                <a:latin typeface="Calibri"/>
                <a:ea typeface="Calibri"/>
                <a:cs typeface="Calibri"/>
                <a:sym typeface="Calibri"/>
              </a:rPr>
              <a:t>: Deep dive with walkthroughs and demo</a:t>
            </a:r>
            <a:endParaRPr/>
          </a:p>
          <a:p>
            <a:pPr indent="-457200" lvl="0" marL="457200" marR="0" rtl="0" algn="l">
              <a:lnSpc>
                <a:spcPct val="140000"/>
              </a:lnSpc>
              <a:spcBef>
                <a:spcPts val="0"/>
              </a:spcBef>
              <a:spcAft>
                <a:spcPts val="0"/>
              </a:spcAft>
              <a:buClr>
                <a:schemeClr val="lt1"/>
              </a:buClr>
              <a:buSzPts val="2000"/>
              <a:buFont typeface="Calibri"/>
              <a:buAutoNum type="arabicPeriod"/>
            </a:pPr>
            <a:r>
              <a:rPr b="1" lang="en-US" sz="2000">
                <a:solidFill>
                  <a:schemeClr val="lt1"/>
                </a:solidFill>
                <a:latin typeface="Calibri"/>
                <a:ea typeface="Calibri"/>
                <a:cs typeface="Calibri"/>
                <a:sym typeface="Calibri"/>
              </a:rPr>
              <a:t>Workshop</a:t>
            </a:r>
            <a:r>
              <a:rPr lang="en-US" sz="2000">
                <a:solidFill>
                  <a:schemeClr val="lt1"/>
                </a:solidFill>
                <a:latin typeface="Calibri"/>
                <a:ea typeface="Calibri"/>
                <a:cs typeface="Calibri"/>
                <a:sym typeface="Calibri"/>
              </a:rPr>
              <a:t>: Include setup instructions, step-by-step structure</a:t>
            </a:r>
            <a:endParaRPr/>
          </a:p>
          <a:p>
            <a:pPr indent="-330200" lvl="0" marL="457200" marR="0" rtl="0" algn="l">
              <a:lnSpc>
                <a:spcPct val="140000"/>
              </a:lnSpc>
              <a:spcBef>
                <a:spcPts val="0"/>
              </a:spcBef>
              <a:spcAft>
                <a:spcPts val="0"/>
              </a:spcAft>
              <a:buClr>
                <a:schemeClr val="dk1"/>
              </a:buClr>
              <a:buSzPts val="2000"/>
              <a:buFont typeface="Calibri"/>
              <a:buNone/>
            </a:pPr>
            <a:r>
              <a:t/>
            </a:r>
            <a:endParaRPr b="1" sz="2000">
              <a:solidFill>
                <a:schemeClr val="lt1"/>
              </a:solidFill>
              <a:latin typeface="Outfit"/>
              <a:ea typeface="Outfit"/>
              <a:cs typeface="Outfit"/>
              <a:sym typeface="Outfit"/>
            </a:endParaRPr>
          </a:p>
        </p:txBody>
      </p:sp>
      <p:cxnSp>
        <p:nvCxnSpPr>
          <p:cNvPr id="96" name="Google Shape;96;p1"/>
          <p:cNvCxnSpPr/>
          <p:nvPr/>
        </p:nvCxnSpPr>
        <p:spPr>
          <a:xfrm>
            <a:off x="5945529" y="4302862"/>
            <a:ext cx="0" cy="3415800"/>
          </a:xfrm>
          <a:prstGeom prst="straightConnector1">
            <a:avLst/>
          </a:prstGeom>
          <a:noFill/>
          <a:ln cap="flat" cmpd="sng" w="38100">
            <a:solidFill>
              <a:srgbClr val="00CD8F"/>
            </a:solidFill>
            <a:prstDash val="solid"/>
            <a:round/>
            <a:headEnd len="sm" w="sm" type="none"/>
            <a:tailEnd len="sm" w="sm" type="none"/>
          </a:ln>
        </p:spPr>
      </p:cxnSp>
      <p:cxnSp>
        <p:nvCxnSpPr>
          <p:cNvPr id="97" name="Google Shape;97;p1"/>
          <p:cNvCxnSpPr/>
          <p:nvPr/>
        </p:nvCxnSpPr>
        <p:spPr>
          <a:xfrm>
            <a:off x="12192000" y="4302862"/>
            <a:ext cx="0" cy="3415800"/>
          </a:xfrm>
          <a:prstGeom prst="straightConnector1">
            <a:avLst/>
          </a:prstGeom>
          <a:noFill/>
          <a:ln cap="flat" cmpd="sng" w="38100">
            <a:solidFill>
              <a:srgbClr val="00CD8F"/>
            </a:solidFill>
            <a:prstDash val="solid"/>
            <a:round/>
            <a:headEnd len="sm" w="sm" type="none"/>
            <a:tailEnd len="sm" w="sm" type="none"/>
          </a:ln>
        </p:spPr>
      </p:cxnSp>
      <p:sp>
        <p:nvSpPr>
          <p:cNvPr id="98" name="Google Shape;98;p1"/>
          <p:cNvSpPr/>
          <p:nvPr/>
        </p:nvSpPr>
        <p:spPr>
          <a:xfrm>
            <a:off x="152400" y="152400"/>
            <a:ext cx="18288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Feel free to leave speaker notes or inline comments on any slide—our design team will review them and help enhance your deck wherever needed.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9" name="Google Shape;99;p1"/>
          <p:cNvSpPr/>
          <p:nvPr/>
        </p:nvSpPr>
        <p:spPr>
          <a:xfrm>
            <a:off x="304800" y="256794"/>
            <a:ext cx="18288000" cy="553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Feel free to leave speaker notes or inline comments on any slide—our design team will review them and help enhance your deck wherever needed.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0" name="Google Shape;100;p1"/>
          <p:cNvSpPr/>
          <p:nvPr/>
        </p:nvSpPr>
        <p:spPr>
          <a:xfrm>
            <a:off x="457200" y="409194"/>
            <a:ext cx="18288000" cy="553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Feel free to leave speaker notes or inline comments on any slide—our design team will review them and help enhance your deck wherever needed.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1" name="Google Shape;101;p1"/>
          <p:cNvSpPr txBox="1"/>
          <p:nvPr/>
        </p:nvSpPr>
        <p:spPr>
          <a:xfrm>
            <a:off x="972948" y="8231635"/>
            <a:ext cx="16114200" cy="738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lt1"/>
              </a:buClr>
              <a:buSzPts val="2400"/>
              <a:buFont typeface="Outfit"/>
              <a:buNone/>
            </a:pPr>
            <a:r>
              <a:rPr lang="en-US" sz="2400">
                <a:solidFill>
                  <a:schemeClr val="lt1"/>
                </a:solidFill>
                <a:latin typeface="Outfit"/>
                <a:ea typeface="Outfit"/>
                <a:cs typeface="Outfit"/>
                <a:sym typeface="Outfit"/>
              </a:rPr>
              <a:t>Feel Free to leave speaker notes or comments on any slide – our design team will review and help enhance your deck wherever needed.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1" name="Shape 251"/>
        <p:cNvGrpSpPr/>
        <p:nvPr/>
      </p:nvGrpSpPr>
      <p:grpSpPr>
        <a:xfrm>
          <a:off x="0" y="0"/>
          <a:ext cx="0" cy="0"/>
          <a:chOff x="0" y="0"/>
          <a:chExt cx="0" cy="0"/>
        </a:xfrm>
      </p:grpSpPr>
      <p:cxnSp>
        <p:nvCxnSpPr>
          <p:cNvPr id="252" name="Google Shape;252;g36c3ea210b3_0_415"/>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253" name="Google Shape;253;g36c3ea210b3_0_415"/>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254" name="Google Shape;254;g36c3ea210b3_0_415"/>
          <p:cNvGrpSpPr/>
          <p:nvPr/>
        </p:nvGrpSpPr>
        <p:grpSpPr>
          <a:xfrm>
            <a:off x="16363515" y="505438"/>
            <a:ext cx="864045" cy="491490"/>
            <a:chOff x="63500" y="63500"/>
            <a:chExt cx="1728089" cy="982980"/>
          </a:xfrm>
        </p:grpSpPr>
        <p:sp>
          <p:nvSpPr>
            <p:cNvPr id="255" name="Google Shape;255;g36c3ea210b3_0_415"/>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g36c3ea210b3_0_415"/>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g36c3ea210b3_0_415"/>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 name="Google Shape;258;g36c3ea210b3_0_415"/>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259" name="Google Shape;259;g36c3ea210b3_0_415"/>
          <p:cNvSpPr txBox="1"/>
          <p:nvPr/>
        </p:nvSpPr>
        <p:spPr>
          <a:xfrm>
            <a:off x="951897" y="9397050"/>
            <a:ext cx="10107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6</a:t>
            </a:r>
            <a:endParaRPr/>
          </a:p>
        </p:txBody>
      </p:sp>
      <p:sp>
        <p:nvSpPr>
          <p:cNvPr id="260" name="Google Shape;260;g36c3ea210b3_0_415"/>
          <p:cNvSpPr txBox="1"/>
          <p:nvPr/>
        </p:nvSpPr>
        <p:spPr>
          <a:xfrm>
            <a:off x="1028700" y="1236625"/>
            <a:ext cx="15992100" cy="1847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US" sz="5000">
                <a:solidFill>
                  <a:schemeClr val="lt1"/>
                </a:solidFill>
                <a:latin typeface="Outfit"/>
                <a:ea typeface="Outfit"/>
                <a:cs typeface="Outfit"/>
                <a:sym typeface="Outfit"/>
              </a:rPr>
              <a:t>Zero-shot Forecasting with TimeGPT </a:t>
            </a:r>
            <a:endParaRPr>
              <a:solidFill>
                <a:schemeClr val="lt1"/>
              </a:solidFill>
            </a:endParaRPr>
          </a:p>
          <a:p>
            <a:pPr indent="0" lvl="0" marL="0" marR="0" rtl="0" algn="l">
              <a:lnSpc>
                <a:spcPct val="140000"/>
              </a:lnSpc>
              <a:spcBef>
                <a:spcPts val="0"/>
              </a:spcBef>
              <a:spcAft>
                <a:spcPts val="0"/>
              </a:spcAft>
              <a:buNone/>
            </a:pPr>
            <a:r>
              <a:t/>
            </a:r>
            <a:endParaRPr b="1" sz="5000">
              <a:solidFill>
                <a:schemeClr val="lt1"/>
              </a:solidFill>
              <a:latin typeface="Outfit"/>
              <a:ea typeface="Outfit"/>
              <a:cs typeface="Outfit"/>
              <a:sym typeface="Outfit"/>
            </a:endParaRPr>
          </a:p>
        </p:txBody>
      </p:sp>
      <p:sp>
        <p:nvSpPr>
          <p:cNvPr id="261" name="Google Shape;261;g36c3ea210b3_0_415"/>
          <p:cNvSpPr txBox="1"/>
          <p:nvPr>
            <p:ph idx="4294967295" type="body"/>
          </p:nvPr>
        </p:nvSpPr>
        <p:spPr>
          <a:xfrm>
            <a:off x="800100" y="2290250"/>
            <a:ext cx="16459200" cy="2217300"/>
          </a:xfrm>
          <a:prstGeom prst="rect">
            <a:avLst/>
          </a:prstGeom>
          <a:noFill/>
          <a:ln>
            <a:noFill/>
          </a:ln>
        </p:spPr>
        <p:txBody>
          <a:bodyPr anchorCtr="0" anchor="t" bIns="91400" lIns="182850" spcFirstLastPara="1" rIns="182850" wrap="square" tIns="91400">
            <a:normAutofit/>
          </a:bodyPr>
          <a:lstStyle/>
          <a:p>
            <a:pPr indent="0" lvl="0" marL="0" rtl="0" algn="l">
              <a:spcBef>
                <a:spcPts val="0"/>
              </a:spcBef>
              <a:spcAft>
                <a:spcPts val="0"/>
              </a:spcAft>
              <a:buClr>
                <a:schemeClr val="dk1"/>
              </a:buClr>
              <a:buSzPts val="1100"/>
              <a:buFont typeface="Arial"/>
              <a:buNone/>
            </a:pPr>
            <a:r>
              <a:rPr lang="en-US">
                <a:solidFill>
                  <a:schemeClr val="lt1"/>
                </a:solidFill>
              </a:rPr>
              <a:t>Forecasting with TimeGPT is simple.</a:t>
            </a:r>
            <a:endParaRPr>
              <a:solidFill>
                <a:schemeClr val="lt1"/>
              </a:solidFill>
            </a:endParaRPr>
          </a:p>
          <a:p>
            <a:pPr indent="0" lvl="0" marL="0" rtl="0" algn="l">
              <a:spcBef>
                <a:spcPts val="1000"/>
              </a:spcBef>
              <a:spcAft>
                <a:spcPts val="0"/>
              </a:spcAft>
              <a:buNone/>
            </a:pPr>
            <a:r>
              <a:t/>
            </a:r>
            <a:endParaRPr>
              <a:solidFill>
                <a:schemeClr val="lt1"/>
              </a:solidFill>
            </a:endParaRPr>
          </a:p>
        </p:txBody>
      </p:sp>
      <p:sp>
        <p:nvSpPr>
          <p:cNvPr id="262" name="Google Shape;262;g36c3ea210b3_0_415"/>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Zero-Shot Forecasting with TimeGPT</a:t>
            </a:r>
            <a:endParaRPr>
              <a:solidFill>
                <a:schemeClr val="lt1"/>
              </a:solidFill>
            </a:endParaRPr>
          </a:p>
        </p:txBody>
      </p:sp>
      <p:graphicFrame>
        <p:nvGraphicFramePr>
          <p:cNvPr id="263" name="Google Shape;263;g36c3ea210b3_0_415"/>
          <p:cNvGraphicFramePr/>
          <p:nvPr/>
        </p:nvGraphicFramePr>
        <p:xfrm>
          <a:off x="1780275" y="4613050"/>
          <a:ext cx="3000000" cy="3000000"/>
        </p:xfrm>
        <a:graphic>
          <a:graphicData uri="http://schemas.openxmlformats.org/drawingml/2006/table">
            <a:tbl>
              <a:tblPr>
                <a:noFill/>
                <a:tableStyleId>{2BA8C2F4-B277-4E22-BB14-A243787F0FB4}</a:tableStyleId>
              </a:tblPr>
              <a:tblGrid>
                <a:gridCol w="952500"/>
                <a:gridCol w="2105025"/>
                <a:gridCol w="1847850"/>
              </a:tblGrid>
              <a:tr h="447675">
                <a:tc>
                  <a:txBody>
                    <a:bodyPr/>
                    <a:lstStyle/>
                    <a:p>
                      <a:pPr indent="0" lvl="0" marL="0" rtl="0" algn="l">
                        <a:spcBef>
                          <a:spcPts val="0"/>
                        </a:spcBef>
                        <a:spcAft>
                          <a:spcPts val="0"/>
                        </a:spcAft>
                        <a:buNone/>
                      </a:pPr>
                      <a:r>
                        <a:t/>
                      </a:r>
                      <a:endParaRPr/>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Month</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TimeGPT</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r>
              <a:tr h="447675">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2004-01-31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48.61811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r h="447675">
                <a:tc>
                  <a:txBody>
                    <a:bodyPr/>
                    <a:lstStyle/>
                    <a:p>
                      <a:pPr indent="0" lvl="0" marL="0" rtl="0" algn="ctr">
                        <a:lnSpc>
                          <a:spcPct val="115000"/>
                        </a:lnSpc>
                        <a:spcBef>
                          <a:spcPts val="0"/>
                        </a:spcBef>
                        <a:spcAft>
                          <a:spcPts val="0"/>
                        </a:spcAft>
                        <a:buNone/>
                      </a:pPr>
                      <a:r>
                        <a:rPr lang="en-US" sz="2700"/>
                        <a:t>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2004-02-29</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50.40928</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r>
              <a:tr h="447675">
                <a:tc>
                  <a:txBody>
                    <a:bodyPr/>
                    <a:lstStyle/>
                    <a:p>
                      <a:pPr indent="0" lvl="0" marL="0" rtl="0" algn="ctr">
                        <a:lnSpc>
                          <a:spcPct val="115000"/>
                        </a:lnSpc>
                        <a:spcBef>
                          <a:spcPts val="0"/>
                        </a:spcBef>
                        <a:spcAft>
                          <a:spcPts val="0"/>
                        </a:spcAft>
                        <a:buNone/>
                      </a:pPr>
                      <a:r>
                        <a:rPr lang="en-US" sz="2700"/>
                        <a:t>2</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2004-03-31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49.3049</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bl>
          </a:graphicData>
        </a:graphic>
      </p:graphicFrame>
      <p:pic>
        <p:nvPicPr>
          <p:cNvPr id="264" name="Google Shape;264;g36c3ea210b3_0_415"/>
          <p:cNvPicPr preferRelativeResize="0"/>
          <p:nvPr/>
        </p:nvPicPr>
        <p:blipFill>
          <a:blip r:embed="rId3">
            <a:alphaModFix/>
          </a:blip>
          <a:stretch>
            <a:fillRect/>
          </a:stretch>
        </p:blipFill>
        <p:spPr>
          <a:xfrm>
            <a:off x="7983325" y="2904425"/>
            <a:ext cx="8474799" cy="547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8" name="Shape 268"/>
        <p:cNvGrpSpPr/>
        <p:nvPr/>
      </p:nvGrpSpPr>
      <p:grpSpPr>
        <a:xfrm>
          <a:off x="0" y="0"/>
          <a:ext cx="0" cy="0"/>
          <a:chOff x="0" y="0"/>
          <a:chExt cx="0" cy="0"/>
        </a:xfrm>
      </p:grpSpPr>
      <p:cxnSp>
        <p:nvCxnSpPr>
          <p:cNvPr id="269" name="Google Shape;269;g36c3ea210b3_0_170"/>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270" name="Google Shape;270;g36c3ea210b3_0_170"/>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271" name="Google Shape;271;g36c3ea210b3_0_170"/>
          <p:cNvGrpSpPr/>
          <p:nvPr/>
        </p:nvGrpSpPr>
        <p:grpSpPr>
          <a:xfrm>
            <a:off x="16363515" y="505438"/>
            <a:ext cx="864045" cy="491490"/>
            <a:chOff x="63500" y="63500"/>
            <a:chExt cx="1728089" cy="982980"/>
          </a:xfrm>
        </p:grpSpPr>
        <p:sp>
          <p:nvSpPr>
            <p:cNvPr id="272" name="Google Shape;272;g36c3ea210b3_0_170"/>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g36c3ea210b3_0_170"/>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g36c3ea210b3_0_170"/>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5" name="Google Shape;275;g36c3ea210b3_0_170"/>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276" name="Google Shape;276;g36c3ea210b3_0_170"/>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Pg:7</a:t>
            </a:r>
            <a:endParaRPr/>
          </a:p>
        </p:txBody>
      </p:sp>
      <p:pic>
        <p:nvPicPr>
          <p:cNvPr id="277" name="Google Shape;277;g36c3ea210b3_0_170"/>
          <p:cNvPicPr preferRelativeResize="0"/>
          <p:nvPr/>
        </p:nvPicPr>
        <p:blipFill>
          <a:blip r:embed="rId3">
            <a:alphaModFix/>
          </a:blip>
          <a:stretch>
            <a:fillRect/>
          </a:stretch>
        </p:blipFill>
        <p:spPr>
          <a:xfrm>
            <a:off x="9186253" y="2605721"/>
            <a:ext cx="8420500" cy="4853667"/>
          </a:xfrm>
          <a:prstGeom prst="rect">
            <a:avLst/>
          </a:prstGeom>
          <a:noFill/>
          <a:ln>
            <a:noFill/>
          </a:ln>
        </p:spPr>
      </p:pic>
      <p:sp>
        <p:nvSpPr>
          <p:cNvPr id="278" name="Google Shape;278;g36c3ea210b3_0_170"/>
          <p:cNvSpPr txBox="1"/>
          <p:nvPr/>
        </p:nvSpPr>
        <p:spPr>
          <a:xfrm>
            <a:off x="1028700" y="1236625"/>
            <a:ext cx="93606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Visualize the forecast:</a:t>
            </a:r>
            <a:endParaRPr>
              <a:solidFill>
                <a:schemeClr val="lt1"/>
              </a:solidFill>
            </a:endParaRPr>
          </a:p>
        </p:txBody>
      </p:sp>
      <p:sp>
        <p:nvSpPr>
          <p:cNvPr id="279" name="Google Shape;279;g36c3ea210b3_0_170"/>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Zero-Shot Forecasting with TimeGPT</a:t>
            </a:r>
            <a:endParaRPr>
              <a:solidFill>
                <a:schemeClr val="lt1"/>
              </a:solidFill>
            </a:endParaRPr>
          </a:p>
        </p:txBody>
      </p:sp>
      <p:pic>
        <p:nvPicPr>
          <p:cNvPr id="280" name="Google Shape;280;g36c3ea210b3_0_170"/>
          <p:cNvPicPr preferRelativeResize="0"/>
          <p:nvPr/>
        </p:nvPicPr>
        <p:blipFill>
          <a:blip r:embed="rId4">
            <a:alphaModFix/>
          </a:blip>
          <a:stretch>
            <a:fillRect/>
          </a:stretch>
        </p:blipFill>
        <p:spPr>
          <a:xfrm>
            <a:off x="467450" y="2924738"/>
            <a:ext cx="8420500" cy="409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4" name="Shape 284"/>
        <p:cNvGrpSpPr/>
        <p:nvPr/>
      </p:nvGrpSpPr>
      <p:grpSpPr>
        <a:xfrm>
          <a:off x="0" y="0"/>
          <a:ext cx="0" cy="0"/>
          <a:chOff x="0" y="0"/>
          <a:chExt cx="0" cy="0"/>
        </a:xfrm>
      </p:grpSpPr>
      <p:cxnSp>
        <p:nvCxnSpPr>
          <p:cNvPr id="285" name="Google Shape;285;g370270dafd6_2_63"/>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286" name="Google Shape;286;g370270dafd6_2_63"/>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287" name="Google Shape;287;g370270dafd6_2_63"/>
          <p:cNvGrpSpPr/>
          <p:nvPr/>
        </p:nvGrpSpPr>
        <p:grpSpPr>
          <a:xfrm>
            <a:off x="16363515" y="505438"/>
            <a:ext cx="864045" cy="491490"/>
            <a:chOff x="63500" y="63500"/>
            <a:chExt cx="1728089" cy="982980"/>
          </a:xfrm>
        </p:grpSpPr>
        <p:sp>
          <p:nvSpPr>
            <p:cNvPr id="288" name="Google Shape;288;g370270dafd6_2_63"/>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g370270dafd6_2_63"/>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g370270dafd6_2_63"/>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1" name="Google Shape;291;g370270dafd6_2_63"/>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292" name="Google Shape;292;g370270dafd6_2_63"/>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Pg:4</a:t>
            </a:r>
            <a:endParaRPr/>
          </a:p>
        </p:txBody>
      </p:sp>
      <p:sp>
        <p:nvSpPr>
          <p:cNvPr id="293" name="Google Shape;293;g370270dafd6_2_63"/>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SzPts val="1100"/>
              <a:buNone/>
            </a:pPr>
            <a:r>
              <a:rPr lang="en-US" sz="2400">
                <a:solidFill>
                  <a:schemeClr val="lt1"/>
                </a:solidFill>
                <a:latin typeface="Outfit"/>
                <a:ea typeface="Outfit"/>
                <a:cs typeface="Outfit"/>
                <a:sym typeface="Outfit"/>
              </a:rPr>
              <a:t>Holiday Variables Forecast</a:t>
            </a:r>
            <a:endParaRPr>
              <a:solidFill>
                <a:schemeClr val="lt1"/>
              </a:solidFill>
            </a:endParaRPr>
          </a:p>
        </p:txBody>
      </p:sp>
      <p:sp>
        <p:nvSpPr>
          <p:cNvPr id="294" name="Google Shape;294;g370270dafd6_2_63"/>
          <p:cNvSpPr txBox="1"/>
          <p:nvPr>
            <p:ph idx="4294967295" type="body"/>
          </p:nvPr>
        </p:nvSpPr>
        <p:spPr>
          <a:xfrm>
            <a:off x="800150" y="2214050"/>
            <a:ext cx="12283800" cy="3763500"/>
          </a:xfrm>
          <a:prstGeom prst="rect">
            <a:avLst/>
          </a:prstGeom>
          <a:noFill/>
          <a:ln>
            <a:noFill/>
          </a:ln>
        </p:spPr>
        <p:txBody>
          <a:bodyPr anchorCtr="0" anchor="t" bIns="91400" lIns="182850" spcFirstLastPara="1" rIns="182850" wrap="square" tIns="91400">
            <a:normAutofit/>
          </a:bodyPr>
          <a:lstStyle/>
          <a:p>
            <a:pPr indent="0" lvl="0" marL="0" rtl="0" algn="l">
              <a:spcBef>
                <a:spcPts val="1000"/>
              </a:spcBef>
              <a:spcAft>
                <a:spcPts val="0"/>
              </a:spcAft>
              <a:buClr>
                <a:schemeClr val="dk1"/>
              </a:buClr>
              <a:buSzPts val="1100"/>
              <a:buFont typeface="Arial"/>
              <a:buNone/>
            </a:pPr>
            <a:r>
              <a:rPr lang="en-US">
                <a:solidFill>
                  <a:schemeClr val="lt1"/>
                </a:solidFill>
              </a:rPr>
              <a:t>You know that:</a:t>
            </a:r>
            <a:endParaRPr>
              <a:solidFill>
                <a:schemeClr val="lt1"/>
              </a:solidFill>
            </a:endParaRPr>
          </a:p>
          <a:p>
            <a:pPr indent="0" lvl="0" marL="0" rtl="0" algn="l">
              <a:spcBef>
                <a:spcPts val="1000"/>
              </a:spcBef>
              <a:spcAft>
                <a:spcPts val="0"/>
              </a:spcAft>
              <a:buClr>
                <a:schemeClr val="dk1"/>
              </a:buClr>
              <a:buSzPts val="1100"/>
              <a:buFont typeface="Arial"/>
              <a:buNone/>
            </a:pPr>
            <a:r>
              <a:t/>
            </a:r>
            <a:endParaRPr>
              <a:solidFill>
                <a:schemeClr val="lt1"/>
              </a:solidFill>
            </a:endParaRPr>
          </a:p>
          <a:p>
            <a:pPr indent="-431800" lvl="0" marL="457200" rtl="0" algn="l">
              <a:spcBef>
                <a:spcPts val="1000"/>
              </a:spcBef>
              <a:spcAft>
                <a:spcPts val="0"/>
              </a:spcAft>
              <a:buClr>
                <a:schemeClr val="lt1"/>
              </a:buClr>
              <a:buSzPts val="3200"/>
              <a:buChar char="•"/>
            </a:pPr>
            <a:r>
              <a:rPr lang="en-US">
                <a:solidFill>
                  <a:schemeClr val="lt1"/>
                </a:solidFill>
              </a:rPr>
              <a:t>Chocolate sales are seasonal</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Chocolate sales are influenced by holidays and special dates</a:t>
            </a:r>
            <a:endParaRPr>
              <a:solidFill>
                <a:schemeClr val="lt1"/>
              </a:solidFill>
            </a:endParaRPr>
          </a:p>
        </p:txBody>
      </p:sp>
      <p:sp>
        <p:nvSpPr>
          <p:cNvPr id="295" name="Google Shape;295;g370270dafd6_2_63"/>
          <p:cNvSpPr txBox="1"/>
          <p:nvPr/>
        </p:nvSpPr>
        <p:spPr>
          <a:xfrm>
            <a:off x="1028700" y="1236625"/>
            <a:ext cx="87702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000">
                <a:solidFill>
                  <a:schemeClr val="lt1"/>
                </a:solidFill>
                <a:latin typeface="Outfit"/>
                <a:ea typeface="Outfit"/>
                <a:cs typeface="Outfit"/>
                <a:sym typeface="Outfit"/>
              </a:rPr>
              <a:t>Why Date Features?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9" name="Shape 299"/>
        <p:cNvGrpSpPr/>
        <p:nvPr/>
      </p:nvGrpSpPr>
      <p:grpSpPr>
        <a:xfrm>
          <a:off x="0" y="0"/>
          <a:ext cx="0" cy="0"/>
          <a:chOff x="0" y="0"/>
          <a:chExt cx="0" cy="0"/>
        </a:xfrm>
      </p:grpSpPr>
      <p:cxnSp>
        <p:nvCxnSpPr>
          <p:cNvPr id="300" name="Google Shape;300;g36c3ea210b3_0_370"/>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301" name="Google Shape;301;g36c3ea210b3_0_370"/>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02" name="Google Shape;302;g36c3ea210b3_0_370"/>
          <p:cNvGrpSpPr/>
          <p:nvPr/>
        </p:nvGrpSpPr>
        <p:grpSpPr>
          <a:xfrm>
            <a:off x="16363515" y="505438"/>
            <a:ext cx="864045" cy="491490"/>
            <a:chOff x="63500" y="63500"/>
            <a:chExt cx="1728089" cy="982980"/>
          </a:xfrm>
        </p:grpSpPr>
        <p:sp>
          <p:nvSpPr>
            <p:cNvPr id="303" name="Google Shape;303;g36c3ea210b3_0_370"/>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g36c3ea210b3_0_370"/>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g36c3ea210b3_0_370"/>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6" name="Google Shape;306;g36c3ea210b3_0_370"/>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307" name="Google Shape;307;g36c3ea210b3_0_370"/>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Pg:8</a:t>
            </a:r>
            <a:endParaRPr/>
          </a:p>
        </p:txBody>
      </p:sp>
      <p:sp>
        <p:nvSpPr>
          <p:cNvPr id="308" name="Google Shape;308;g36c3ea210b3_0_370"/>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sp>
        <p:nvSpPr>
          <p:cNvPr id="309" name="Google Shape;309;g36c3ea210b3_0_370"/>
          <p:cNvSpPr txBox="1"/>
          <p:nvPr/>
        </p:nvSpPr>
        <p:spPr>
          <a:xfrm>
            <a:off x="1028700" y="1236625"/>
            <a:ext cx="15992100" cy="1847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US" sz="5000">
                <a:solidFill>
                  <a:schemeClr val="lt1"/>
                </a:solidFill>
                <a:latin typeface="Outfit"/>
                <a:ea typeface="Outfit"/>
                <a:cs typeface="Outfit"/>
                <a:sym typeface="Outfit"/>
              </a:rPr>
              <a:t>What Are Date Features?</a:t>
            </a:r>
            <a:endParaRPr>
              <a:solidFill>
                <a:schemeClr val="lt1"/>
              </a:solidFill>
            </a:endParaRPr>
          </a:p>
          <a:p>
            <a:pPr indent="0" lvl="0" marL="0" marR="0" rtl="0" algn="l">
              <a:lnSpc>
                <a:spcPct val="140000"/>
              </a:lnSpc>
              <a:spcBef>
                <a:spcPts val="0"/>
              </a:spcBef>
              <a:spcAft>
                <a:spcPts val="0"/>
              </a:spcAft>
              <a:buNone/>
            </a:pPr>
            <a:r>
              <a:t/>
            </a:r>
            <a:endParaRPr b="1" sz="5000">
              <a:solidFill>
                <a:schemeClr val="lt1"/>
              </a:solidFill>
              <a:latin typeface="Outfit"/>
              <a:ea typeface="Outfit"/>
              <a:cs typeface="Outfit"/>
              <a:sym typeface="Outfit"/>
            </a:endParaRPr>
          </a:p>
        </p:txBody>
      </p:sp>
      <p:sp>
        <p:nvSpPr>
          <p:cNvPr id="310" name="Google Shape;310;g36c3ea210b3_0_370"/>
          <p:cNvSpPr txBox="1"/>
          <p:nvPr>
            <p:ph idx="4294967295" type="body"/>
          </p:nvPr>
        </p:nvSpPr>
        <p:spPr>
          <a:xfrm>
            <a:off x="800100" y="2290250"/>
            <a:ext cx="17029800" cy="5047800"/>
          </a:xfrm>
          <a:prstGeom prst="rect">
            <a:avLst/>
          </a:prstGeom>
          <a:noFill/>
          <a:ln>
            <a:noFill/>
          </a:ln>
        </p:spPr>
        <p:txBody>
          <a:bodyPr anchorCtr="0" anchor="t" bIns="91400" lIns="182850" spcFirstLastPara="1" rIns="182850" wrap="square" tIns="91400">
            <a:normAutofit/>
          </a:bodyPr>
          <a:lstStyle/>
          <a:p>
            <a:pPr indent="0" lvl="0" marL="0" rtl="0" algn="l">
              <a:spcBef>
                <a:spcPts val="1000"/>
              </a:spcBef>
              <a:spcAft>
                <a:spcPts val="0"/>
              </a:spcAft>
              <a:buNone/>
            </a:pPr>
            <a:r>
              <a:rPr lang="en-US">
                <a:solidFill>
                  <a:schemeClr val="lt1"/>
                </a:solidFill>
              </a:rPr>
              <a:t>Date features are:</a:t>
            </a:r>
            <a:endParaRPr>
              <a:solidFill>
                <a:schemeClr val="lt1"/>
              </a:solidFill>
            </a:endParaRPr>
          </a:p>
          <a:p>
            <a:pPr indent="-431800" lvl="0" marL="457200" rtl="0" algn="l">
              <a:spcBef>
                <a:spcPts val="1000"/>
              </a:spcBef>
              <a:spcAft>
                <a:spcPts val="0"/>
              </a:spcAft>
              <a:buClr>
                <a:schemeClr val="lt1"/>
              </a:buClr>
              <a:buSzPts val="3200"/>
              <a:buChar char="•"/>
            </a:pPr>
            <a:r>
              <a:rPr lang="en-US">
                <a:solidFill>
                  <a:schemeClr val="lt1"/>
                </a:solidFill>
              </a:rPr>
              <a:t>Holiday Variables: Recurring events (Christmas, New Year, etc.)</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Special Dates: Custom dates specific to your business</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rPr lang="en-US">
                <a:solidFill>
                  <a:schemeClr val="lt1"/>
                </a:solidFill>
              </a:rPr>
              <a:t>Benefits:</a:t>
            </a:r>
            <a:endParaRPr>
              <a:solidFill>
                <a:schemeClr val="lt1"/>
              </a:solidFill>
            </a:endParaRPr>
          </a:p>
          <a:p>
            <a:pPr indent="-431800" lvl="0" marL="457200" rtl="0" algn="l">
              <a:spcBef>
                <a:spcPts val="1000"/>
              </a:spcBef>
              <a:spcAft>
                <a:spcPts val="0"/>
              </a:spcAft>
              <a:buClr>
                <a:schemeClr val="lt1"/>
              </a:buClr>
              <a:buSzPts val="3200"/>
              <a:buChar char="•"/>
            </a:pPr>
            <a:r>
              <a:rPr lang="en-US">
                <a:solidFill>
                  <a:schemeClr val="lt1"/>
                </a:solidFill>
              </a:rPr>
              <a:t>Capture expected variations</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Improve prediction accuracy</a:t>
            </a:r>
            <a:endParaRPr>
              <a:solidFill>
                <a:schemeClr val="lt1"/>
              </a:solidFill>
            </a:endParaRPr>
          </a:p>
          <a:p>
            <a:pPr indent="0" lvl="0" marL="0" rtl="0" algn="l">
              <a:spcBef>
                <a:spcPts val="1000"/>
              </a:spcBef>
              <a:spcAft>
                <a:spcPts val="0"/>
              </a:spcAft>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4" name="Shape 314"/>
        <p:cNvGrpSpPr/>
        <p:nvPr/>
      </p:nvGrpSpPr>
      <p:grpSpPr>
        <a:xfrm>
          <a:off x="0" y="0"/>
          <a:ext cx="0" cy="0"/>
          <a:chOff x="0" y="0"/>
          <a:chExt cx="0" cy="0"/>
        </a:xfrm>
      </p:grpSpPr>
      <p:cxnSp>
        <p:nvCxnSpPr>
          <p:cNvPr id="315" name="Google Shape;315;g36c3ea210b3_0_187"/>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16" name="Google Shape;316;g36c3ea210b3_0_187"/>
          <p:cNvGrpSpPr/>
          <p:nvPr/>
        </p:nvGrpSpPr>
        <p:grpSpPr>
          <a:xfrm>
            <a:off x="16363515" y="505438"/>
            <a:ext cx="864045" cy="491490"/>
            <a:chOff x="63500" y="63500"/>
            <a:chExt cx="1728089" cy="982980"/>
          </a:xfrm>
        </p:grpSpPr>
        <p:sp>
          <p:nvSpPr>
            <p:cNvPr id="317" name="Google Shape;317;g36c3ea210b3_0_187"/>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g36c3ea210b3_0_187"/>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g36c3ea210b3_0_187"/>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0" name="Google Shape;320;g36c3ea210b3_0_187"/>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pic>
        <p:nvPicPr>
          <p:cNvPr id="321" name="Google Shape;321;g36c3ea210b3_0_187"/>
          <p:cNvPicPr preferRelativeResize="0"/>
          <p:nvPr/>
        </p:nvPicPr>
        <p:blipFill>
          <a:blip r:embed="rId3">
            <a:alphaModFix/>
          </a:blip>
          <a:stretch>
            <a:fillRect/>
          </a:stretch>
        </p:blipFill>
        <p:spPr>
          <a:xfrm>
            <a:off x="9330350" y="1141025"/>
            <a:ext cx="5722902" cy="9042451"/>
          </a:xfrm>
          <a:prstGeom prst="rect">
            <a:avLst/>
          </a:prstGeom>
          <a:noFill/>
          <a:ln>
            <a:noFill/>
          </a:ln>
        </p:spPr>
      </p:pic>
      <p:sp>
        <p:nvSpPr>
          <p:cNvPr id="322" name="Google Shape;322;g36c3ea210b3_0_187"/>
          <p:cNvSpPr txBox="1"/>
          <p:nvPr/>
        </p:nvSpPr>
        <p:spPr>
          <a:xfrm>
            <a:off x="1028700" y="1236625"/>
            <a:ext cx="746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Adding Holiday Features</a:t>
            </a:r>
            <a:endParaRPr>
              <a:solidFill>
                <a:schemeClr val="lt1"/>
              </a:solidFill>
            </a:endParaRPr>
          </a:p>
        </p:txBody>
      </p:sp>
      <p:sp>
        <p:nvSpPr>
          <p:cNvPr id="323" name="Google Shape;323;g36c3ea210b3_0_187"/>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7" name="Shape 327"/>
        <p:cNvGrpSpPr/>
        <p:nvPr/>
      </p:nvGrpSpPr>
      <p:grpSpPr>
        <a:xfrm>
          <a:off x="0" y="0"/>
          <a:ext cx="0" cy="0"/>
          <a:chOff x="0" y="0"/>
          <a:chExt cx="0" cy="0"/>
        </a:xfrm>
      </p:grpSpPr>
      <p:cxnSp>
        <p:nvCxnSpPr>
          <p:cNvPr id="328" name="Google Shape;328;g36c3ea210b3_0_221"/>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29" name="Google Shape;329;g36c3ea210b3_0_221"/>
          <p:cNvGrpSpPr/>
          <p:nvPr/>
        </p:nvGrpSpPr>
        <p:grpSpPr>
          <a:xfrm>
            <a:off x="16363515" y="505438"/>
            <a:ext cx="864045" cy="491490"/>
            <a:chOff x="63500" y="63500"/>
            <a:chExt cx="1728089" cy="982980"/>
          </a:xfrm>
        </p:grpSpPr>
        <p:sp>
          <p:nvSpPr>
            <p:cNvPr id="330" name="Google Shape;330;g36c3ea210b3_0_221"/>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g36c3ea210b3_0_221"/>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g36c3ea210b3_0_221"/>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3" name="Google Shape;333;g36c3ea210b3_0_221"/>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334" name="Google Shape;334;g36c3ea210b3_0_221"/>
          <p:cNvSpPr txBox="1"/>
          <p:nvPr/>
        </p:nvSpPr>
        <p:spPr>
          <a:xfrm>
            <a:off x="1028700" y="1236625"/>
            <a:ext cx="79995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Create Future Dataframe</a:t>
            </a:r>
            <a:endParaRPr>
              <a:solidFill>
                <a:schemeClr val="lt1"/>
              </a:solidFill>
            </a:endParaRPr>
          </a:p>
        </p:txBody>
      </p:sp>
      <p:cxnSp>
        <p:nvCxnSpPr>
          <p:cNvPr id="335" name="Google Shape;335;g36c3ea210b3_0_221"/>
          <p:cNvCxnSpPr/>
          <p:nvPr/>
        </p:nvCxnSpPr>
        <p:spPr>
          <a:xfrm>
            <a:off x="1104900" y="9334500"/>
            <a:ext cx="16230600" cy="0"/>
          </a:xfrm>
          <a:prstGeom prst="straightConnector1">
            <a:avLst/>
          </a:prstGeom>
          <a:noFill/>
          <a:ln cap="flat" cmpd="sng" w="38100">
            <a:solidFill>
              <a:srgbClr val="FFFFFF"/>
            </a:solidFill>
            <a:prstDash val="solid"/>
            <a:round/>
            <a:headEnd len="sm" w="sm" type="none"/>
            <a:tailEnd len="sm" w="sm" type="none"/>
          </a:ln>
        </p:spPr>
      </p:cxnSp>
      <p:sp>
        <p:nvSpPr>
          <p:cNvPr id="336" name="Google Shape;336;g36c3ea210b3_0_221"/>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graphicFrame>
        <p:nvGraphicFramePr>
          <p:cNvPr id="337" name="Google Shape;337;g36c3ea210b3_0_221"/>
          <p:cNvGraphicFramePr/>
          <p:nvPr/>
        </p:nvGraphicFramePr>
        <p:xfrm>
          <a:off x="7219950" y="6984438"/>
          <a:ext cx="3000000" cy="3000000"/>
        </p:xfrm>
        <a:graphic>
          <a:graphicData uri="http://schemas.openxmlformats.org/drawingml/2006/table">
            <a:tbl>
              <a:tblPr>
                <a:noFill/>
                <a:tableStyleId>{2BA8C2F4-B277-4E22-BB14-A243787F0FB4}</a:tableStyleId>
              </a:tblPr>
              <a:tblGrid>
                <a:gridCol w="3848100"/>
              </a:tblGrid>
              <a:tr h="447675">
                <a:tc>
                  <a:txBody>
                    <a:bodyPr/>
                    <a:lstStyle/>
                    <a:p>
                      <a:pPr indent="0" lvl="0" marL="0" rtl="0" algn="ctr">
                        <a:lnSpc>
                          <a:spcPct val="115000"/>
                        </a:lnSpc>
                        <a:spcBef>
                          <a:spcPts val="0"/>
                        </a:spcBef>
                        <a:spcAft>
                          <a:spcPts val="0"/>
                        </a:spcAft>
                        <a:buNone/>
                      </a:pPr>
                      <a:r>
                        <a:rPr b="1" lang="en-US" sz="2700"/>
                        <a:t>Month</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r>
              <a:tr h="447675">
                <a:tc>
                  <a:txBody>
                    <a:bodyPr/>
                    <a:lstStyle/>
                    <a:p>
                      <a:pPr indent="0" lvl="0" marL="0" rtl="0" algn="ctr">
                        <a:lnSpc>
                          <a:spcPct val="115000"/>
                        </a:lnSpc>
                        <a:spcBef>
                          <a:spcPts val="0"/>
                        </a:spcBef>
                        <a:spcAft>
                          <a:spcPts val="0"/>
                        </a:spcAft>
                        <a:buNone/>
                      </a:pPr>
                      <a:r>
                        <a:rPr lang="en-US" sz="2700"/>
                        <a:t>2025-02-28 0:00:00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r h="447675">
                <a:tc>
                  <a:txBody>
                    <a:bodyPr/>
                    <a:lstStyle/>
                    <a:p>
                      <a:pPr indent="0" lvl="0" marL="0" rtl="0" algn="ctr">
                        <a:lnSpc>
                          <a:spcPct val="115000"/>
                        </a:lnSpc>
                        <a:spcBef>
                          <a:spcPts val="0"/>
                        </a:spcBef>
                        <a:spcAft>
                          <a:spcPts val="0"/>
                        </a:spcAft>
                        <a:buNone/>
                      </a:pPr>
                      <a:r>
                        <a:rPr lang="en-US" sz="2700"/>
                        <a:t>2025-03-31 0:00:00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r>
              <a:tr h="447675">
                <a:tc>
                  <a:txBody>
                    <a:bodyPr/>
                    <a:lstStyle/>
                    <a:p>
                      <a:pPr indent="0" lvl="0" marL="0" rtl="0" algn="ctr">
                        <a:lnSpc>
                          <a:spcPct val="115000"/>
                        </a:lnSpc>
                        <a:spcBef>
                          <a:spcPts val="0"/>
                        </a:spcBef>
                        <a:spcAft>
                          <a:spcPts val="0"/>
                        </a:spcAft>
                        <a:buNone/>
                      </a:pPr>
                      <a:r>
                        <a:rPr lang="en-US" sz="2700"/>
                        <a:t>2025-04-30 0:00:00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bl>
          </a:graphicData>
        </a:graphic>
      </p:graphicFrame>
      <p:pic>
        <p:nvPicPr>
          <p:cNvPr id="338" name="Google Shape;338;g36c3ea210b3_0_221"/>
          <p:cNvPicPr preferRelativeResize="0"/>
          <p:nvPr/>
        </p:nvPicPr>
        <p:blipFill>
          <a:blip r:embed="rId3">
            <a:alphaModFix/>
          </a:blip>
          <a:stretch>
            <a:fillRect/>
          </a:stretch>
        </p:blipFill>
        <p:spPr>
          <a:xfrm>
            <a:off x="1641388" y="2234750"/>
            <a:ext cx="15005225" cy="4521100"/>
          </a:xfrm>
          <a:prstGeom prst="rect">
            <a:avLst/>
          </a:prstGeom>
          <a:noFill/>
          <a:ln>
            <a:noFill/>
          </a:ln>
        </p:spPr>
      </p:pic>
      <p:sp>
        <p:nvSpPr>
          <p:cNvPr id="339" name="Google Shape;339;g36c3ea210b3_0_221"/>
          <p:cNvSpPr txBox="1"/>
          <p:nvPr/>
        </p:nvSpPr>
        <p:spPr>
          <a:xfrm>
            <a:off x="1028098"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Pg:10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3" name="Shape 343"/>
        <p:cNvGrpSpPr/>
        <p:nvPr/>
      </p:nvGrpSpPr>
      <p:grpSpPr>
        <a:xfrm>
          <a:off x="0" y="0"/>
          <a:ext cx="0" cy="0"/>
          <a:chOff x="0" y="0"/>
          <a:chExt cx="0" cy="0"/>
        </a:xfrm>
      </p:grpSpPr>
      <p:cxnSp>
        <p:nvCxnSpPr>
          <p:cNvPr id="344" name="Google Shape;344;g36c3ea210b3_0_250"/>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45" name="Google Shape;345;g36c3ea210b3_0_250"/>
          <p:cNvGrpSpPr/>
          <p:nvPr/>
        </p:nvGrpSpPr>
        <p:grpSpPr>
          <a:xfrm>
            <a:off x="16363515" y="505438"/>
            <a:ext cx="864045" cy="491490"/>
            <a:chOff x="63500" y="63500"/>
            <a:chExt cx="1728089" cy="982980"/>
          </a:xfrm>
        </p:grpSpPr>
        <p:sp>
          <p:nvSpPr>
            <p:cNvPr id="346" name="Google Shape;346;g36c3ea210b3_0_250"/>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g36c3ea210b3_0_250"/>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g36c3ea210b3_0_250"/>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9" name="Google Shape;349;g36c3ea210b3_0_250"/>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350" name="Google Shape;350;g36c3ea210b3_0_250"/>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Add Holiday Features to Future DataFrame</a:t>
            </a:r>
            <a:endParaRPr>
              <a:solidFill>
                <a:schemeClr val="lt1"/>
              </a:solidFill>
            </a:endParaRPr>
          </a:p>
        </p:txBody>
      </p:sp>
      <p:sp>
        <p:nvSpPr>
          <p:cNvPr id="351" name="Google Shape;351;g36c3ea210b3_0_250"/>
          <p:cNvSpPr txBox="1"/>
          <p:nvPr/>
        </p:nvSpPr>
        <p:spPr>
          <a:xfrm>
            <a:off x="1535200" y="5450663"/>
            <a:ext cx="5815500" cy="1354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Create a helper function to add date features to a dataframe. </a:t>
            </a:r>
            <a:endParaRPr b="1" sz="2400">
              <a:solidFill>
                <a:schemeClr val="lt1"/>
              </a:solidFill>
              <a:latin typeface="Outfit"/>
              <a:ea typeface="Outfit"/>
              <a:cs typeface="Outfit"/>
              <a:sym typeface="Outfit"/>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sp>
        <p:nvSpPr>
          <p:cNvPr id="352" name="Google Shape;352;g36c3ea210b3_0_250"/>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pic>
        <p:nvPicPr>
          <p:cNvPr id="353" name="Google Shape;353;g36c3ea210b3_0_250"/>
          <p:cNvPicPr preferRelativeResize="0"/>
          <p:nvPr/>
        </p:nvPicPr>
        <p:blipFill>
          <a:blip r:embed="rId3">
            <a:alphaModFix/>
          </a:blip>
          <a:stretch>
            <a:fillRect/>
          </a:stretch>
        </p:blipFill>
        <p:spPr>
          <a:xfrm>
            <a:off x="7503100" y="2158525"/>
            <a:ext cx="7290630" cy="7976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7" name="Shape 357"/>
        <p:cNvGrpSpPr/>
        <p:nvPr/>
      </p:nvGrpSpPr>
      <p:grpSpPr>
        <a:xfrm>
          <a:off x="0" y="0"/>
          <a:ext cx="0" cy="0"/>
          <a:chOff x="0" y="0"/>
          <a:chExt cx="0" cy="0"/>
        </a:xfrm>
      </p:grpSpPr>
      <p:cxnSp>
        <p:nvCxnSpPr>
          <p:cNvPr id="358" name="Google Shape;358;g36c3ea210b3_0_273"/>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59" name="Google Shape;359;g36c3ea210b3_0_273"/>
          <p:cNvGrpSpPr/>
          <p:nvPr/>
        </p:nvGrpSpPr>
        <p:grpSpPr>
          <a:xfrm>
            <a:off x="16363515" y="505438"/>
            <a:ext cx="864045" cy="491490"/>
            <a:chOff x="63500" y="63500"/>
            <a:chExt cx="1728089" cy="982980"/>
          </a:xfrm>
        </p:grpSpPr>
        <p:sp>
          <p:nvSpPr>
            <p:cNvPr id="360" name="Google Shape;360;g36c3ea210b3_0_273"/>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g36c3ea210b3_0_273"/>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g36c3ea210b3_0_273"/>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3" name="Google Shape;363;g36c3ea210b3_0_273"/>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364" name="Google Shape;364;g36c3ea210b3_0_273"/>
          <p:cNvSpPr txBox="1"/>
          <p:nvPr/>
        </p:nvSpPr>
        <p:spPr>
          <a:xfrm>
            <a:off x="1390250" y="1262025"/>
            <a:ext cx="15361200" cy="861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Use the helper function to add holiday features to the future dataframe</a:t>
            </a:r>
            <a:endParaRPr b="1" sz="2400">
              <a:solidFill>
                <a:schemeClr val="lt1"/>
              </a:solidFill>
              <a:latin typeface="Outfit"/>
              <a:ea typeface="Outfit"/>
              <a:cs typeface="Outfit"/>
              <a:sym typeface="Outfit"/>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graphicFrame>
        <p:nvGraphicFramePr>
          <p:cNvPr id="365" name="Google Shape;365;g36c3ea210b3_0_273"/>
          <p:cNvGraphicFramePr/>
          <p:nvPr/>
        </p:nvGraphicFramePr>
        <p:xfrm>
          <a:off x="3243263" y="7448550"/>
          <a:ext cx="3000000" cy="3000000"/>
        </p:xfrm>
        <a:graphic>
          <a:graphicData uri="http://schemas.openxmlformats.org/drawingml/2006/table">
            <a:tbl>
              <a:tblPr>
                <a:noFill/>
                <a:tableStyleId>{2BA8C2F4-B277-4E22-BB14-A243787F0FB4}</a:tableStyleId>
              </a:tblPr>
              <a:tblGrid>
                <a:gridCol w="361950"/>
                <a:gridCol w="1466850"/>
                <a:gridCol w="990600"/>
                <a:gridCol w="1133475"/>
                <a:gridCol w="1476375"/>
                <a:gridCol w="1781175"/>
                <a:gridCol w="1228725"/>
                <a:gridCol w="981075"/>
                <a:gridCol w="952500"/>
                <a:gridCol w="1428750"/>
              </a:tblGrid>
              <a:tr h="66675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Month</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New Years</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Memorial</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Juneteenth</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Independence</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Veterans</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Thanksgiving</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MLK</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1800"/>
                        <a:t>Washington</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r>
              <a:tr h="314325">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2024-05-31</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14325">
                <a:tc>
                  <a:txBody>
                    <a:bodyPr/>
                    <a:lstStyle/>
                    <a:p>
                      <a:pPr indent="0" lvl="0" marL="0" rtl="0" algn="ctr">
                        <a:lnSpc>
                          <a:spcPct val="115000"/>
                        </a:lnSpc>
                        <a:spcBef>
                          <a:spcPts val="0"/>
                        </a:spcBef>
                        <a:spcAft>
                          <a:spcPts val="0"/>
                        </a:spcAft>
                        <a:buNone/>
                      </a:pPr>
                      <a:r>
                        <a:rPr lang="en-US" sz="1800"/>
                        <a:t>1</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2024-06-30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1</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14325">
                <a:tc>
                  <a:txBody>
                    <a:bodyPr/>
                    <a:lstStyle/>
                    <a:p>
                      <a:pPr indent="0" lvl="0" marL="0" rtl="0" algn="ctr">
                        <a:lnSpc>
                          <a:spcPct val="115000"/>
                        </a:lnSpc>
                        <a:spcBef>
                          <a:spcPts val="0"/>
                        </a:spcBef>
                        <a:spcAft>
                          <a:spcPts val="0"/>
                        </a:spcAft>
                        <a:buNone/>
                      </a:pPr>
                      <a:r>
                        <a:rPr lang="en-US" sz="1800"/>
                        <a:t>2</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2024-07-31</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1</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800"/>
                        <a:t>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
        <p:nvSpPr>
          <p:cNvPr id="366" name="Google Shape;366;g36c3ea210b3_0_273"/>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pic>
        <p:nvPicPr>
          <p:cNvPr id="367" name="Google Shape;367;g36c3ea210b3_0_273"/>
          <p:cNvPicPr preferRelativeResize="0"/>
          <p:nvPr/>
        </p:nvPicPr>
        <p:blipFill>
          <a:blip r:embed="rId3">
            <a:alphaModFix/>
          </a:blip>
          <a:stretch>
            <a:fillRect/>
          </a:stretch>
        </p:blipFill>
        <p:spPr>
          <a:xfrm>
            <a:off x="3126138" y="2210100"/>
            <a:ext cx="12035757" cy="448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1" name="Shape 371"/>
        <p:cNvGrpSpPr/>
        <p:nvPr/>
      </p:nvGrpSpPr>
      <p:grpSpPr>
        <a:xfrm>
          <a:off x="0" y="0"/>
          <a:ext cx="0" cy="0"/>
          <a:chOff x="0" y="0"/>
          <a:chExt cx="0" cy="0"/>
        </a:xfrm>
      </p:grpSpPr>
      <p:cxnSp>
        <p:nvCxnSpPr>
          <p:cNvPr id="372" name="Google Shape;372;g36c3ea210b3_0_432"/>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73" name="Google Shape;373;g36c3ea210b3_0_432"/>
          <p:cNvGrpSpPr/>
          <p:nvPr/>
        </p:nvGrpSpPr>
        <p:grpSpPr>
          <a:xfrm>
            <a:off x="16363515" y="505438"/>
            <a:ext cx="864045" cy="491490"/>
            <a:chOff x="63500" y="63500"/>
            <a:chExt cx="1728089" cy="982980"/>
          </a:xfrm>
        </p:grpSpPr>
        <p:sp>
          <p:nvSpPr>
            <p:cNvPr id="374" name="Google Shape;374;g36c3ea210b3_0_432"/>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g36c3ea210b3_0_432"/>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g36c3ea210b3_0_432"/>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7" name="Google Shape;377;g36c3ea210b3_0_432"/>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378" name="Google Shape;378;g36c3ea210b3_0_432"/>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Add Holiday Features to Historical Dataframe</a:t>
            </a:r>
            <a:endParaRPr>
              <a:solidFill>
                <a:schemeClr val="lt1"/>
              </a:solidFill>
            </a:endParaRPr>
          </a:p>
        </p:txBody>
      </p:sp>
      <p:pic>
        <p:nvPicPr>
          <p:cNvPr id="379" name="Google Shape;379;g36c3ea210b3_0_432"/>
          <p:cNvPicPr preferRelativeResize="0"/>
          <p:nvPr/>
        </p:nvPicPr>
        <p:blipFill>
          <a:blip r:embed="rId3">
            <a:alphaModFix/>
          </a:blip>
          <a:stretch>
            <a:fillRect/>
          </a:stretch>
        </p:blipFill>
        <p:spPr>
          <a:xfrm>
            <a:off x="4107688" y="2848375"/>
            <a:ext cx="10072641" cy="3515150"/>
          </a:xfrm>
          <a:prstGeom prst="rect">
            <a:avLst/>
          </a:prstGeom>
          <a:noFill/>
          <a:ln>
            <a:noFill/>
          </a:ln>
        </p:spPr>
      </p:pic>
      <p:graphicFrame>
        <p:nvGraphicFramePr>
          <p:cNvPr id="380" name="Google Shape;380;g36c3ea210b3_0_432"/>
          <p:cNvGraphicFramePr/>
          <p:nvPr/>
        </p:nvGraphicFramePr>
        <p:xfrm>
          <a:off x="2005000" y="7441075"/>
          <a:ext cx="3000000" cy="3000000"/>
        </p:xfrm>
        <a:graphic>
          <a:graphicData uri="http://schemas.openxmlformats.org/drawingml/2006/table">
            <a:tbl>
              <a:tblPr>
                <a:noFill/>
                <a:tableStyleId>{2BA8C2F4-B277-4E22-BB14-A243787F0FB4}</a:tableStyleId>
              </a:tblPr>
              <a:tblGrid>
                <a:gridCol w="952500"/>
                <a:gridCol w="2105025"/>
                <a:gridCol w="1847850"/>
                <a:gridCol w="2124075"/>
                <a:gridCol w="2543175"/>
                <a:gridCol w="2638425"/>
                <a:gridCol w="2066925"/>
              </a:tblGrid>
              <a:tr h="447675">
                <a:tc>
                  <a:txBody>
                    <a:bodyPr/>
                    <a:lstStyle/>
                    <a:p>
                      <a:pPr indent="0" lvl="0" marL="0" rtl="0" algn="l">
                        <a:spcBef>
                          <a:spcPts val="0"/>
                        </a:spcBef>
                        <a:spcAft>
                          <a:spcPts val="0"/>
                        </a:spcAft>
                        <a:buNone/>
                      </a:pPr>
                      <a:r>
                        <a:t/>
                      </a:r>
                      <a:endParaRPr/>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month</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chocolate</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New Year's</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Thanksgiving</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Washington</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Christmas</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r>
              <a:tr h="447675">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2004-01-31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35</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r h="447675">
                <a:tc>
                  <a:txBody>
                    <a:bodyPr/>
                    <a:lstStyle/>
                    <a:p>
                      <a:pPr indent="0" lvl="0" marL="0" rtl="0" algn="ctr">
                        <a:lnSpc>
                          <a:spcPct val="115000"/>
                        </a:lnSpc>
                        <a:spcBef>
                          <a:spcPts val="0"/>
                        </a:spcBef>
                        <a:spcAft>
                          <a:spcPts val="0"/>
                        </a:spcAft>
                        <a:buNone/>
                      </a:pPr>
                      <a:r>
                        <a:rPr lang="en-US" sz="2700"/>
                        <a:t>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2004-02-29</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45</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r>
              <a:tr h="447675">
                <a:tc>
                  <a:txBody>
                    <a:bodyPr/>
                    <a:lstStyle/>
                    <a:p>
                      <a:pPr indent="0" lvl="0" marL="0" rtl="0" algn="ctr">
                        <a:lnSpc>
                          <a:spcPct val="115000"/>
                        </a:lnSpc>
                        <a:spcBef>
                          <a:spcPts val="0"/>
                        </a:spcBef>
                        <a:spcAft>
                          <a:spcPts val="0"/>
                        </a:spcAft>
                        <a:buNone/>
                      </a:pPr>
                      <a:r>
                        <a:rPr lang="en-US" sz="2700"/>
                        <a:t>2</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2004-03-31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28</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bl>
          </a:graphicData>
        </a:graphic>
      </p:graphicFrame>
      <p:sp>
        <p:nvSpPr>
          <p:cNvPr id="381" name="Google Shape;381;g36c3ea210b3_0_432"/>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5" name="Shape 385"/>
        <p:cNvGrpSpPr/>
        <p:nvPr/>
      </p:nvGrpSpPr>
      <p:grpSpPr>
        <a:xfrm>
          <a:off x="0" y="0"/>
          <a:ext cx="0" cy="0"/>
          <a:chOff x="0" y="0"/>
          <a:chExt cx="0" cy="0"/>
        </a:xfrm>
      </p:grpSpPr>
      <p:cxnSp>
        <p:nvCxnSpPr>
          <p:cNvPr id="386" name="Google Shape;386;g36c3ea210b3_0_457"/>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387" name="Google Shape;387;g36c3ea210b3_0_457"/>
          <p:cNvGrpSpPr/>
          <p:nvPr/>
        </p:nvGrpSpPr>
        <p:grpSpPr>
          <a:xfrm>
            <a:off x="16363515" y="505438"/>
            <a:ext cx="864045" cy="491490"/>
            <a:chOff x="63500" y="63500"/>
            <a:chExt cx="1728089" cy="982980"/>
          </a:xfrm>
        </p:grpSpPr>
        <p:sp>
          <p:nvSpPr>
            <p:cNvPr id="388" name="Google Shape;388;g36c3ea210b3_0_457"/>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g36c3ea210b3_0_457"/>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g36c3ea210b3_0_457"/>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1" name="Google Shape;391;g36c3ea210b3_0_457"/>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392" name="Google Shape;392;g36c3ea210b3_0_457"/>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Forecast with Holiday Features</a:t>
            </a:r>
            <a:endParaRPr>
              <a:solidFill>
                <a:schemeClr val="lt1"/>
              </a:solidFill>
            </a:endParaRPr>
          </a:p>
        </p:txBody>
      </p:sp>
      <p:pic>
        <p:nvPicPr>
          <p:cNvPr id="393" name="Google Shape;393;g36c3ea210b3_0_457"/>
          <p:cNvPicPr preferRelativeResize="0"/>
          <p:nvPr/>
        </p:nvPicPr>
        <p:blipFill>
          <a:blip r:embed="rId3">
            <a:alphaModFix/>
          </a:blip>
          <a:stretch>
            <a:fillRect/>
          </a:stretch>
        </p:blipFill>
        <p:spPr>
          <a:xfrm>
            <a:off x="4659425" y="2422575"/>
            <a:ext cx="8969150" cy="6368999"/>
          </a:xfrm>
          <a:prstGeom prst="rect">
            <a:avLst/>
          </a:prstGeom>
          <a:noFill/>
          <a:ln>
            <a:noFill/>
          </a:ln>
        </p:spPr>
      </p:pic>
      <p:cxnSp>
        <p:nvCxnSpPr>
          <p:cNvPr id="394" name="Google Shape;394;g36c3ea210b3_0_457"/>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sp>
        <p:nvSpPr>
          <p:cNvPr id="395" name="Google Shape;395;g36c3ea210b3_0_457"/>
          <p:cNvSpPr txBox="1"/>
          <p:nvPr/>
        </p:nvSpPr>
        <p:spPr>
          <a:xfrm>
            <a:off x="1028097" y="9397050"/>
            <a:ext cx="10449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14</a:t>
            </a:r>
            <a:endParaRPr/>
          </a:p>
        </p:txBody>
      </p:sp>
      <p:sp>
        <p:nvSpPr>
          <p:cNvPr id="396" name="Google Shape;396;g36c3ea210b3_0_457"/>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sp>
        <p:nvSpPr>
          <p:cNvPr id="107" name="Google Shape;107;p2"/>
          <p:cNvSpPr/>
          <p:nvPr/>
        </p:nvSpPr>
        <p:spPr>
          <a:xfrm>
            <a:off x="15224028" y="312480"/>
            <a:ext cx="2035272" cy="716220"/>
          </a:xfrm>
          <a:custGeom>
            <a:rect b="b" l="l" r="r" t="t"/>
            <a:pathLst>
              <a:path extrusionOk="0" h="716220" w="2035272">
                <a:moveTo>
                  <a:pt x="0" y="0"/>
                </a:moveTo>
                <a:lnTo>
                  <a:pt x="2035272" y="0"/>
                </a:lnTo>
                <a:lnTo>
                  <a:pt x="2035272" y="716220"/>
                </a:lnTo>
                <a:lnTo>
                  <a:pt x="0" y="716220"/>
                </a:lnTo>
                <a:lnTo>
                  <a:pt x="0" y="0"/>
                </a:lnTo>
                <a:close/>
              </a:path>
            </a:pathLst>
          </a:custGeom>
          <a:blipFill rotWithShape="1">
            <a:blip r:embed="rId3">
              <a:alphaModFix/>
            </a:blip>
            <a:stretch>
              <a:fillRect b="-85566" l="-29716" r="-27805" t="-661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8" name="Google Shape;108;p2"/>
          <p:cNvGrpSpPr/>
          <p:nvPr/>
        </p:nvGrpSpPr>
        <p:grpSpPr>
          <a:xfrm>
            <a:off x="0" y="2837207"/>
            <a:ext cx="18288000" cy="1176811"/>
            <a:chOff x="0" y="-19050"/>
            <a:chExt cx="5287621" cy="340252"/>
          </a:xfrm>
        </p:grpSpPr>
        <p:sp>
          <p:nvSpPr>
            <p:cNvPr id="109" name="Google Shape;109;p2"/>
            <p:cNvSpPr/>
            <p:nvPr/>
          </p:nvSpPr>
          <p:spPr>
            <a:xfrm>
              <a:off x="0" y="0"/>
              <a:ext cx="5287621" cy="321202"/>
            </a:xfrm>
            <a:custGeom>
              <a:rect b="b" l="l" r="r" t="t"/>
              <a:pathLst>
                <a:path extrusionOk="0" h="321202" w="5287621">
                  <a:moveTo>
                    <a:pt x="0" y="0"/>
                  </a:moveTo>
                  <a:lnTo>
                    <a:pt x="5287621" y="0"/>
                  </a:lnTo>
                  <a:lnTo>
                    <a:pt x="5287621" y="321202"/>
                  </a:lnTo>
                  <a:lnTo>
                    <a:pt x="0" y="321202"/>
                  </a:lnTo>
                  <a:close/>
                </a:path>
              </a:pathLst>
            </a:custGeom>
            <a:solidFill>
              <a:srgbClr val="00CD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33333"/>
                </a:solidFill>
                <a:latin typeface="Calibri"/>
                <a:ea typeface="Calibri"/>
                <a:cs typeface="Calibri"/>
                <a:sym typeface="Calibri"/>
              </a:endParaRPr>
            </a:p>
          </p:txBody>
        </p:sp>
        <p:sp>
          <p:nvSpPr>
            <p:cNvPr id="110" name="Google Shape;110;p2"/>
            <p:cNvSpPr txBox="1"/>
            <p:nvPr/>
          </p:nvSpPr>
          <p:spPr>
            <a:xfrm>
              <a:off x="0" y="-19050"/>
              <a:ext cx="5287621" cy="340252"/>
            </a:xfrm>
            <a:prstGeom prst="rect">
              <a:avLst/>
            </a:prstGeom>
            <a:noFill/>
            <a:ln>
              <a:noFill/>
            </a:ln>
          </p:spPr>
          <p:txBody>
            <a:bodyPr anchorCtr="0" anchor="ctr" bIns="50800" lIns="50800" spcFirstLastPara="1" rIns="50800" wrap="square" tIns="50800">
              <a:noAutofit/>
            </a:bodyPr>
            <a:lstStyle/>
            <a:p>
              <a:pPr indent="0" lvl="0" marL="0" marR="0" rtl="0" algn="ctr">
                <a:lnSpc>
                  <a:spcPct val="101111"/>
                </a:lnSpc>
                <a:spcBef>
                  <a:spcPts val="0"/>
                </a:spcBef>
                <a:spcAft>
                  <a:spcPts val="0"/>
                </a:spcAft>
                <a:buNone/>
              </a:pPr>
              <a:r>
                <a:t/>
              </a:r>
              <a:endParaRPr sz="1800">
                <a:solidFill>
                  <a:srgbClr val="333333"/>
                </a:solidFill>
                <a:latin typeface="Calibri"/>
                <a:ea typeface="Calibri"/>
                <a:cs typeface="Calibri"/>
                <a:sym typeface="Calibri"/>
              </a:endParaRPr>
            </a:p>
          </p:txBody>
        </p:sp>
      </p:grpSp>
      <p:grpSp>
        <p:nvGrpSpPr>
          <p:cNvPr id="111" name="Google Shape;111;p2"/>
          <p:cNvGrpSpPr/>
          <p:nvPr/>
        </p:nvGrpSpPr>
        <p:grpSpPr>
          <a:xfrm>
            <a:off x="13483500" y="6074075"/>
            <a:ext cx="3851940" cy="3820729"/>
            <a:chOff x="0" y="0"/>
            <a:chExt cx="812800" cy="812800"/>
          </a:xfrm>
        </p:grpSpPr>
        <p:sp>
          <p:nvSpPr>
            <p:cNvPr id="112" name="Google Shape;11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txBox="1"/>
            <p:nvPr/>
          </p:nvSpPr>
          <p:spPr>
            <a:xfrm>
              <a:off x="76200" y="66675"/>
              <a:ext cx="660400" cy="669925"/>
            </a:xfrm>
            <a:prstGeom prst="rect">
              <a:avLst/>
            </a:prstGeom>
            <a:noFill/>
            <a:ln>
              <a:noFill/>
            </a:ln>
          </p:spPr>
          <p:txBody>
            <a:bodyPr anchorCtr="0" anchor="ctr" bIns="10975" lIns="10975" spcFirstLastPara="1" rIns="10975" wrap="square" tIns="10975">
              <a:noAutofit/>
            </a:bodyPr>
            <a:lstStyle/>
            <a:p>
              <a:pPr indent="0" lvl="0" marL="0" marR="0" rtl="0" algn="ctr">
                <a:lnSpc>
                  <a:spcPct val="11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4" name="Google Shape;114;p2"/>
          <p:cNvSpPr/>
          <p:nvPr/>
        </p:nvSpPr>
        <p:spPr>
          <a:xfrm>
            <a:off x="972949" y="802867"/>
            <a:ext cx="4210171" cy="863085"/>
          </a:xfrm>
          <a:custGeom>
            <a:rect b="b" l="l" r="r" t="t"/>
            <a:pathLst>
              <a:path extrusionOk="0" h="863085" w="4210171">
                <a:moveTo>
                  <a:pt x="0" y="0"/>
                </a:moveTo>
                <a:lnTo>
                  <a:pt x="4210172" y="0"/>
                </a:lnTo>
                <a:lnTo>
                  <a:pt x="4210172" y="863085"/>
                </a:lnTo>
                <a:lnTo>
                  <a:pt x="0" y="8630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2"/>
          <p:cNvSpPr txBox="1"/>
          <p:nvPr/>
        </p:nvSpPr>
        <p:spPr>
          <a:xfrm>
            <a:off x="972949" y="4411702"/>
            <a:ext cx="161142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FFFFFF"/>
                </a:solidFill>
                <a:latin typeface="Outfit"/>
                <a:ea typeface="Outfit"/>
                <a:cs typeface="Outfit"/>
                <a:sym typeface="Outfit"/>
              </a:rPr>
              <a:t>Zero-Shot Time Series Forecasting</a:t>
            </a:r>
            <a:endParaRPr sz="3000">
              <a:solidFill>
                <a:srgbClr val="FFFFFF"/>
              </a:solidFill>
              <a:latin typeface="Outfit"/>
              <a:ea typeface="Outfit"/>
              <a:cs typeface="Outfit"/>
              <a:sym typeface="Outfit"/>
            </a:endParaRPr>
          </a:p>
          <a:p>
            <a:pPr indent="0" lvl="0" marL="0" marR="0" rtl="0" algn="l">
              <a:lnSpc>
                <a:spcPct val="140000"/>
              </a:lnSpc>
              <a:spcBef>
                <a:spcPts val="0"/>
              </a:spcBef>
              <a:spcAft>
                <a:spcPts val="0"/>
              </a:spcAft>
              <a:buNone/>
            </a:pPr>
            <a:r>
              <a:rPr lang="en-US" sz="3000">
                <a:solidFill>
                  <a:srgbClr val="FFFFFF"/>
                </a:solidFill>
                <a:latin typeface="Outfit"/>
                <a:ea typeface="Outfit"/>
                <a:cs typeface="Outfit"/>
                <a:sym typeface="Outfit"/>
              </a:rPr>
              <a:t>Holiday, special dates, and historical variables</a:t>
            </a:r>
            <a:endParaRPr sz="3000">
              <a:solidFill>
                <a:srgbClr val="FFFFFF"/>
              </a:solidFill>
              <a:latin typeface="Outfit"/>
              <a:ea typeface="Outfit"/>
              <a:cs typeface="Outfit"/>
              <a:sym typeface="Outfit"/>
            </a:endParaRPr>
          </a:p>
        </p:txBody>
      </p:sp>
      <p:sp>
        <p:nvSpPr>
          <p:cNvPr id="116" name="Google Shape;116;p2"/>
          <p:cNvSpPr txBox="1"/>
          <p:nvPr/>
        </p:nvSpPr>
        <p:spPr>
          <a:xfrm>
            <a:off x="972950" y="2936275"/>
            <a:ext cx="142512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FFFF"/>
                </a:solidFill>
                <a:latin typeface="Outfit"/>
                <a:ea typeface="Outfit"/>
                <a:cs typeface="Outfit"/>
                <a:sym typeface="Outfit"/>
              </a:rPr>
              <a:t>Zero-Shot Time Series Forecasting with TimeGPT</a:t>
            </a:r>
            <a:endParaRPr/>
          </a:p>
        </p:txBody>
      </p:sp>
      <p:sp>
        <p:nvSpPr>
          <p:cNvPr id="117" name="Google Shape;117;p2"/>
          <p:cNvSpPr txBox="1"/>
          <p:nvPr/>
        </p:nvSpPr>
        <p:spPr>
          <a:xfrm>
            <a:off x="9684869" y="7249108"/>
            <a:ext cx="34788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FFFFFF"/>
                </a:solidFill>
                <a:latin typeface="Outfit"/>
                <a:ea typeface="Outfit"/>
                <a:cs typeface="Outfit"/>
                <a:sym typeface="Outfit"/>
              </a:rPr>
              <a:t>Khuyen Tran</a:t>
            </a:r>
            <a:endParaRPr/>
          </a:p>
        </p:txBody>
      </p:sp>
      <p:sp>
        <p:nvSpPr>
          <p:cNvPr id="118" name="Google Shape;118;p2"/>
          <p:cNvSpPr txBox="1"/>
          <p:nvPr/>
        </p:nvSpPr>
        <p:spPr>
          <a:xfrm>
            <a:off x="1395703" y="856585"/>
            <a:ext cx="3364665" cy="67945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999">
                <a:solidFill>
                  <a:srgbClr val="000000"/>
                </a:solidFill>
                <a:latin typeface="Outfit"/>
                <a:ea typeface="Outfit"/>
                <a:cs typeface="Outfit"/>
                <a:sym typeface="Outfit"/>
              </a:rPr>
              <a:t>Starting Now</a:t>
            </a:r>
            <a:endParaRPr/>
          </a:p>
        </p:txBody>
      </p:sp>
      <p:sp>
        <p:nvSpPr>
          <p:cNvPr id="119" name="Google Shape;119;p2"/>
          <p:cNvSpPr txBox="1"/>
          <p:nvPr/>
        </p:nvSpPr>
        <p:spPr>
          <a:xfrm>
            <a:off x="9684875" y="7938725"/>
            <a:ext cx="3478800" cy="1188000"/>
          </a:xfrm>
          <a:prstGeom prst="rect">
            <a:avLst/>
          </a:prstGeom>
          <a:noFill/>
          <a:ln>
            <a:noFill/>
          </a:ln>
        </p:spPr>
        <p:txBody>
          <a:bodyPr anchorCtr="0" anchor="t" bIns="0" lIns="0" spcFirstLastPara="1" rIns="0" wrap="square" tIns="0">
            <a:spAutoFit/>
          </a:bodyPr>
          <a:lstStyle/>
          <a:p>
            <a:pPr indent="0" lvl="0" marL="0" rtl="0" algn="ctr">
              <a:lnSpc>
                <a:spcPct val="139958"/>
              </a:lnSpc>
              <a:spcBef>
                <a:spcPts val="0"/>
              </a:spcBef>
              <a:spcAft>
                <a:spcPts val="0"/>
              </a:spcAft>
              <a:buNone/>
            </a:pPr>
            <a:r>
              <a:t/>
            </a:r>
            <a:endParaRPr/>
          </a:p>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Founder of CodeCut DevRel @ Nixtla</a:t>
            </a:r>
            <a:endParaRPr/>
          </a:p>
        </p:txBody>
      </p:sp>
      <p:cxnSp>
        <p:nvCxnSpPr>
          <p:cNvPr id="120" name="Google Shape;120;p2"/>
          <p:cNvCxnSpPr/>
          <p:nvPr/>
        </p:nvCxnSpPr>
        <p:spPr>
          <a:xfrm>
            <a:off x="9700194" y="7938718"/>
            <a:ext cx="3415800" cy="19200"/>
          </a:xfrm>
          <a:prstGeom prst="straightConnector1">
            <a:avLst/>
          </a:prstGeom>
          <a:noFill/>
          <a:ln cap="flat" cmpd="sng" w="38100">
            <a:solidFill>
              <a:srgbClr val="FFFFFF"/>
            </a:solidFill>
            <a:prstDash val="solid"/>
            <a:round/>
            <a:headEnd len="sm" w="sm" type="none"/>
            <a:tailEnd len="sm" w="sm" type="none"/>
          </a:ln>
        </p:spPr>
      </p:cxnSp>
      <p:pic>
        <p:nvPicPr>
          <p:cNvPr id="121" name="Google Shape;121;p2" title="khuyen_headshot.png"/>
          <p:cNvPicPr preferRelativeResize="0"/>
          <p:nvPr/>
        </p:nvPicPr>
        <p:blipFill>
          <a:blip r:embed="rId5">
            <a:alphaModFix/>
          </a:blip>
          <a:stretch>
            <a:fillRect/>
          </a:stretch>
        </p:blipFill>
        <p:spPr>
          <a:xfrm>
            <a:off x="13727064" y="6302026"/>
            <a:ext cx="3364800" cy="33648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0" name="Shape 400"/>
        <p:cNvGrpSpPr/>
        <p:nvPr/>
      </p:nvGrpSpPr>
      <p:grpSpPr>
        <a:xfrm>
          <a:off x="0" y="0"/>
          <a:ext cx="0" cy="0"/>
          <a:chOff x="0" y="0"/>
          <a:chExt cx="0" cy="0"/>
        </a:xfrm>
      </p:grpSpPr>
      <p:cxnSp>
        <p:nvCxnSpPr>
          <p:cNvPr id="401" name="Google Shape;401;g36c3ea210b3_0_470"/>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02" name="Google Shape;402;g36c3ea210b3_0_470"/>
          <p:cNvGrpSpPr/>
          <p:nvPr/>
        </p:nvGrpSpPr>
        <p:grpSpPr>
          <a:xfrm>
            <a:off x="16363515" y="505438"/>
            <a:ext cx="864045" cy="491490"/>
            <a:chOff x="63500" y="63500"/>
            <a:chExt cx="1728089" cy="982980"/>
          </a:xfrm>
        </p:grpSpPr>
        <p:sp>
          <p:nvSpPr>
            <p:cNvPr id="403" name="Google Shape;403;g36c3ea210b3_0_470"/>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g36c3ea210b3_0_470"/>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g36c3ea210b3_0_470"/>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6" name="Google Shape;406;g36c3ea210b3_0_470"/>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407" name="Google Shape;407;g36c3ea210b3_0_470"/>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Holiday Forecast Plot</a:t>
            </a:r>
            <a:endParaRPr>
              <a:solidFill>
                <a:schemeClr val="lt1"/>
              </a:solidFill>
            </a:endParaRPr>
          </a:p>
        </p:txBody>
      </p:sp>
      <p:cxnSp>
        <p:nvCxnSpPr>
          <p:cNvPr id="408" name="Google Shape;408;g36c3ea210b3_0_470"/>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sp>
        <p:nvSpPr>
          <p:cNvPr id="409" name="Google Shape;409;g36c3ea210b3_0_470"/>
          <p:cNvSpPr txBox="1"/>
          <p:nvPr/>
        </p:nvSpPr>
        <p:spPr>
          <a:xfrm>
            <a:off x="1028098"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15</a:t>
            </a:r>
            <a:endParaRPr/>
          </a:p>
        </p:txBody>
      </p:sp>
      <p:pic>
        <p:nvPicPr>
          <p:cNvPr id="410" name="Google Shape;410;g36c3ea210b3_0_470"/>
          <p:cNvPicPr preferRelativeResize="0"/>
          <p:nvPr/>
        </p:nvPicPr>
        <p:blipFill>
          <a:blip r:embed="rId3">
            <a:alphaModFix/>
          </a:blip>
          <a:stretch>
            <a:fillRect/>
          </a:stretch>
        </p:blipFill>
        <p:spPr>
          <a:xfrm>
            <a:off x="1017965" y="3054650"/>
            <a:ext cx="7525336" cy="4625974"/>
          </a:xfrm>
          <a:prstGeom prst="rect">
            <a:avLst/>
          </a:prstGeom>
          <a:noFill/>
          <a:ln>
            <a:noFill/>
          </a:ln>
        </p:spPr>
      </p:pic>
      <p:pic>
        <p:nvPicPr>
          <p:cNvPr descr="date_features_files/figure-pptx/cell-13-output-1.png" id="411" name="Google Shape;411;g36c3ea210b3_0_470"/>
          <p:cNvPicPr preferRelativeResize="0"/>
          <p:nvPr/>
        </p:nvPicPr>
        <p:blipFill rotWithShape="1">
          <a:blip r:embed="rId4">
            <a:alphaModFix/>
          </a:blip>
          <a:srcRect b="0" l="0" r="0" t="0"/>
          <a:stretch/>
        </p:blipFill>
        <p:spPr>
          <a:xfrm>
            <a:off x="9081113" y="3054650"/>
            <a:ext cx="8015687" cy="4625975"/>
          </a:xfrm>
          <a:prstGeom prst="rect">
            <a:avLst/>
          </a:prstGeom>
          <a:noFill/>
          <a:ln>
            <a:noFill/>
          </a:ln>
        </p:spPr>
      </p:pic>
      <p:sp>
        <p:nvSpPr>
          <p:cNvPr id="412" name="Google Shape;412;g36c3ea210b3_0_470"/>
          <p:cNvSpPr txBox="1"/>
          <p:nvPr/>
        </p:nvSpPr>
        <p:spPr>
          <a:xfrm>
            <a:off x="1085450" y="2024025"/>
            <a:ext cx="15361200" cy="861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Visualize the forecast:</a:t>
            </a:r>
            <a:endParaRPr b="1" sz="2400">
              <a:solidFill>
                <a:schemeClr val="lt1"/>
              </a:solidFill>
              <a:latin typeface="Outfit"/>
              <a:ea typeface="Outfit"/>
              <a:cs typeface="Outfit"/>
              <a:sym typeface="Outfit"/>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sp>
        <p:nvSpPr>
          <p:cNvPr id="413" name="Google Shape;413;g36c3ea210b3_0_470"/>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Variables Forecast</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7" name="Shape 417"/>
        <p:cNvGrpSpPr/>
        <p:nvPr/>
      </p:nvGrpSpPr>
      <p:grpSpPr>
        <a:xfrm>
          <a:off x="0" y="0"/>
          <a:ext cx="0" cy="0"/>
          <a:chOff x="0" y="0"/>
          <a:chExt cx="0" cy="0"/>
        </a:xfrm>
      </p:grpSpPr>
      <p:cxnSp>
        <p:nvCxnSpPr>
          <p:cNvPr id="418" name="Google Shape;418;g36c3ea210b3_0_526"/>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19" name="Google Shape;419;g36c3ea210b3_0_526"/>
          <p:cNvGrpSpPr/>
          <p:nvPr/>
        </p:nvGrpSpPr>
        <p:grpSpPr>
          <a:xfrm>
            <a:off x="16363515" y="505438"/>
            <a:ext cx="864045" cy="491490"/>
            <a:chOff x="63500" y="63500"/>
            <a:chExt cx="1728089" cy="982980"/>
          </a:xfrm>
        </p:grpSpPr>
        <p:sp>
          <p:nvSpPr>
            <p:cNvPr id="420" name="Google Shape;420;g36c3ea210b3_0_526"/>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g36c3ea210b3_0_526"/>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g36c3ea210b3_0_526"/>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3" name="Google Shape;423;g36c3ea210b3_0_526"/>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424" name="Google Shape;424;g36c3ea210b3_0_526"/>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SHAP Analysis</a:t>
            </a:r>
            <a:endParaRPr>
              <a:solidFill>
                <a:schemeClr val="lt1"/>
              </a:solidFill>
            </a:endParaRPr>
          </a:p>
        </p:txBody>
      </p:sp>
      <p:sp>
        <p:nvSpPr>
          <p:cNvPr id="425" name="Google Shape;425;g36c3ea210b3_0_526"/>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Holiday SHAP Values</a:t>
            </a:r>
            <a:endParaRPr>
              <a:solidFill>
                <a:schemeClr val="lt1"/>
              </a:solidFill>
            </a:endParaRPr>
          </a:p>
        </p:txBody>
      </p:sp>
      <p:sp>
        <p:nvSpPr>
          <p:cNvPr id="426" name="Google Shape;426;g36c3ea210b3_0_526"/>
          <p:cNvSpPr txBox="1"/>
          <p:nvPr/>
        </p:nvSpPr>
        <p:spPr>
          <a:xfrm>
            <a:off x="875695" y="9397050"/>
            <a:ext cx="13398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16</a:t>
            </a:r>
            <a:endParaRPr/>
          </a:p>
        </p:txBody>
      </p:sp>
      <p:sp>
        <p:nvSpPr>
          <p:cNvPr id="427" name="Google Shape;427;g36c3ea210b3_0_526"/>
          <p:cNvSpPr txBox="1"/>
          <p:nvPr/>
        </p:nvSpPr>
        <p:spPr>
          <a:xfrm>
            <a:off x="1085450" y="2024025"/>
            <a:ext cx="6234300" cy="2232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2900">
                <a:solidFill>
                  <a:schemeClr val="lt1"/>
                </a:solidFill>
                <a:latin typeface="Calibri"/>
                <a:ea typeface="Calibri"/>
                <a:cs typeface="Calibri"/>
                <a:sym typeface="Calibri"/>
              </a:rPr>
              <a:t>Use SHAP values to analyze the feature contributions of the holiday-enhanced model.</a:t>
            </a:r>
            <a:endParaRPr sz="2900">
              <a:solidFill>
                <a:schemeClr val="lt1"/>
              </a:solidFill>
              <a:latin typeface="Calibri"/>
              <a:ea typeface="Calibri"/>
              <a:cs typeface="Calibri"/>
              <a:sym typeface="Calibri"/>
            </a:endParaRPr>
          </a:p>
          <a:p>
            <a:pPr indent="0" lvl="0" marL="0" rtl="0" algn="l">
              <a:spcBef>
                <a:spcPts val="0"/>
              </a:spcBef>
              <a:spcAft>
                <a:spcPts val="0"/>
              </a:spcAft>
              <a:buNone/>
            </a:pPr>
            <a:r>
              <a:t/>
            </a:r>
            <a:endParaRPr sz="33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sz="2500">
              <a:solidFill>
                <a:schemeClr val="lt1"/>
              </a:solidFill>
              <a:latin typeface="Outfit"/>
              <a:ea typeface="Outfit"/>
              <a:cs typeface="Outfit"/>
              <a:sym typeface="Outfit"/>
            </a:endParaRPr>
          </a:p>
        </p:txBody>
      </p:sp>
      <p:cxnSp>
        <p:nvCxnSpPr>
          <p:cNvPr id="428" name="Google Shape;428;g36c3ea210b3_0_526"/>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pic>
        <p:nvPicPr>
          <p:cNvPr id="429" name="Google Shape;429;g36c3ea210b3_0_526"/>
          <p:cNvPicPr preferRelativeResize="0"/>
          <p:nvPr/>
        </p:nvPicPr>
        <p:blipFill>
          <a:blip r:embed="rId3">
            <a:alphaModFix/>
          </a:blip>
          <a:stretch>
            <a:fillRect/>
          </a:stretch>
        </p:blipFill>
        <p:spPr>
          <a:xfrm>
            <a:off x="8502649" y="1210191"/>
            <a:ext cx="7615500" cy="78099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3" name="Shape 433"/>
        <p:cNvGrpSpPr/>
        <p:nvPr/>
      </p:nvGrpSpPr>
      <p:grpSpPr>
        <a:xfrm>
          <a:off x="0" y="0"/>
          <a:ext cx="0" cy="0"/>
          <a:chOff x="0" y="0"/>
          <a:chExt cx="0" cy="0"/>
        </a:xfrm>
      </p:grpSpPr>
      <p:cxnSp>
        <p:nvCxnSpPr>
          <p:cNvPr id="434" name="Google Shape;434;g36c3ea210b3_0_487"/>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35" name="Google Shape;435;g36c3ea210b3_0_487"/>
          <p:cNvGrpSpPr/>
          <p:nvPr/>
        </p:nvGrpSpPr>
        <p:grpSpPr>
          <a:xfrm>
            <a:off x="16363515" y="505438"/>
            <a:ext cx="864045" cy="491490"/>
            <a:chOff x="63500" y="63500"/>
            <a:chExt cx="1728089" cy="982980"/>
          </a:xfrm>
        </p:grpSpPr>
        <p:sp>
          <p:nvSpPr>
            <p:cNvPr id="436" name="Google Shape;436;g36c3ea210b3_0_487"/>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g36c3ea210b3_0_487"/>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g36c3ea210b3_0_487"/>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9" name="Google Shape;439;g36c3ea210b3_0_487"/>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440" name="Google Shape;440;g36c3ea210b3_0_487"/>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SHAP Values</a:t>
            </a:r>
            <a:endParaRPr>
              <a:solidFill>
                <a:schemeClr val="lt1"/>
              </a:solidFill>
            </a:endParaRPr>
          </a:p>
        </p:txBody>
      </p:sp>
      <p:sp>
        <p:nvSpPr>
          <p:cNvPr id="441" name="Google Shape;441;g36c3ea210b3_0_487"/>
          <p:cNvSpPr txBox="1"/>
          <p:nvPr/>
        </p:nvSpPr>
        <p:spPr>
          <a:xfrm>
            <a:off x="1104298"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17</a:t>
            </a:r>
            <a:endParaRPr/>
          </a:p>
        </p:txBody>
      </p:sp>
      <p:sp>
        <p:nvSpPr>
          <p:cNvPr id="442" name="Google Shape;442;g36c3ea210b3_0_487"/>
          <p:cNvSpPr txBox="1"/>
          <p:nvPr/>
        </p:nvSpPr>
        <p:spPr>
          <a:xfrm>
            <a:off x="1085450" y="2024025"/>
            <a:ext cx="17074800" cy="2339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SHAP values reveal that Christmas, Independence Day, and Labor Day have the strongest influence on chocolate interest forecasting.</a:t>
            </a:r>
            <a:endParaRPr sz="32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pic>
        <p:nvPicPr>
          <p:cNvPr descr="date_features_files/figure-pptx/cell-14-output-1.png" id="443" name="Google Shape;443;g36c3ea210b3_0_487"/>
          <p:cNvPicPr preferRelativeResize="0"/>
          <p:nvPr/>
        </p:nvPicPr>
        <p:blipFill rotWithShape="1">
          <a:blip r:embed="rId3">
            <a:alphaModFix/>
          </a:blip>
          <a:srcRect b="0" l="0" r="0" t="0"/>
          <a:stretch/>
        </p:blipFill>
        <p:spPr>
          <a:xfrm>
            <a:off x="1639375" y="3103350"/>
            <a:ext cx="15009255" cy="6123175"/>
          </a:xfrm>
          <a:prstGeom prst="rect">
            <a:avLst/>
          </a:prstGeom>
          <a:noFill/>
          <a:ln>
            <a:noFill/>
          </a:ln>
        </p:spPr>
      </p:pic>
      <p:cxnSp>
        <p:nvCxnSpPr>
          <p:cNvPr id="444" name="Google Shape;444;g36c3ea210b3_0_487"/>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sp>
        <p:nvSpPr>
          <p:cNvPr id="445" name="Google Shape;445;g36c3ea210b3_0_487"/>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SHAP Analysis</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49" name="Shape 449"/>
        <p:cNvGrpSpPr/>
        <p:nvPr/>
      </p:nvGrpSpPr>
      <p:grpSpPr>
        <a:xfrm>
          <a:off x="0" y="0"/>
          <a:ext cx="0" cy="0"/>
          <a:chOff x="0" y="0"/>
          <a:chExt cx="0" cy="0"/>
        </a:xfrm>
      </p:grpSpPr>
      <p:cxnSp>
        <p:nvCxnSpPr>
          <p:cNvPr id="450" name="Google Shape;450;g36c3ea210b3_0_510"/>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51" name="Google Shape;451;g36c3ea210b3_0_510"/>
          <p:cNvGrpSpPr/>
          <p:nvPr/>
        </p:nvGrpSpPr>
        <p:grpSpPr>
          <a:xfrm>
            <a:off x="16363515" y="505438"/>
            <a:ext cx="864045" cy="491490"/>
            <a:chOff x="63500" y="63500"/>
            <a:chExt cx="1728089" cy="982980"/>
          </a:xfrm>
        </p:grpSpPr>
        <p:sp>
          <p:nvSpPr>
            <p:cNvPr id="452" name="Google Shape;452;g36c3ea210b3_0_510"/>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g36c3ea210b3_0_510"/>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g36c3ea210b3_0_510"/>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5" name="Google Shape;455;g36c3ea210b3_0_510"/>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456" name="Google Shape;456;g36c3ea210b3_0_510"/>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Add Special Dates</a:t>
            </a:r>
            <a:endParaRPr>
              <a:solidFill>
                <a:schemeClr val="lt1"/>
              </a:solidFill>
            </a:endParaRPr>
          </a:p>
        </p:txBody>
      </p:sp>
      <p:sp>
        <p:nvSpPr>
          <p:cNvPr id="457" name="Google Shape;457;g36c3ea210b3_0_510"/>
          <p:cNvSpPr txBox="1"/>
          <p:nvPr/>
        </p:nvSpPr>
        <p:spPr>
          <a:xfrm>
            <a:off x="1104299" y="9397050"/>
            <a:ext cx="795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18</a:t>
            </a:r>
            <a:endParaRPr/>
          </a:p>
        </p:txBody>
      </p:sp>
      <p:sp>
        <p:nvSpPr>
          <p:cNvPr id="458" name="Google Shape;458;g36c3ea210b3_0_510"/>
          <p:cNvSpPr txBox="1"/>
          <p:nvPr/>
        </p:nvSpPr>
        <p:spPr>
          <a:xfrm>
            <a:off x="1085450" y="2024025"/>
            <a:ext cx="170748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400"/>
              <a:buFont typeface="Arial"/>
              <a:buNone/>
            </a:pPr>
            <a:r>
              <a:rPr lang="en-US" sz="2400">
                <a:solidFill>
                  <a:schemeClr val="lt1"/>
                </a:solidFill>
                <a:latin typeface="Calibri"/>
                <a:ea typeface="Calibri"/>
                <a:cs typeface="Calibri"/>
                <a:sym typeface="Calibri"/>
              </a:rPr>
              <a:t>Create special dates for Valentine’s Day and Halloween.</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cxnSp>
        <p:nvCxnSpPr>
          <p:cNvPr id="459" name="Google Shape;459;g36c3ea210b3_0_510"/>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pic>
        <p:nvPicPr>
          <p:cNvPr id="460" name="Google Shape;460;g36c3ea210b3_0_510"/>
          <p:cNvPicPr preferRelativeResize="0"/>
          <p:nvPr/>
        </p:nvPicPr>
        <p:blipFill>
          <a:blip r:embed="rId3">
            <a:alphaModFix/>
          </a:blip>
          <a:stretch>
            <a:fillRect/>
          </a:stretch>
        </p:blipFill>
        <p:spPr>
          <a:xfrm>
            <a:off x="3000763" y="2804200"/>
            <a:ext cx="12286474" cy="5783275"/>
          </a:xfrm>
          <a:prstGeom prst="rect">
            <a:avLst/>
          </a:prstGeom>
          <a:noFill/>
          <a:ln>
            <a:noFill/>
          </a:ln>
        </p:spPr>
      </p:pic>
      <p:sp>
        <p:nvSpPr>
          <p:cNvPr id="461" name="Google Shape;461;g36c3ea210b3_0_510"/>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Holiday SHAP Analysis</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65" name="Shape 465"/>
        <p:cNvGrpSpPr/>
        <p:nvPr/>
      </p:nvGrpSpPr>
      <p:grpSpPr>
        <a:xfrm>
          <a:off x="0" y="0"/>
          <a:ext cx="0" cy="0"/>
          <a:chOff x="0" y="0"/>
          <a:chExt cx="0" cy="0"/>
        </a:xfrm>
      </p:grpSpPr>
      <p:cxnSp>
        <p:nvCxnSpPr>
          <p:cNvPr id="466" name="Google Shape;466;g36c3ea210b3_0_541"/>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67" name="Google Shape;467;g36c3ea210b3_0_541"/>
          <p:cNvGrpSpPr/>
          <p:nvPr/>
        </p:nvGrpSpPr>
        <p:grpSpPr>
          <a:xfrm>
            <a:off x="16363515" y="505438"/>
            <a:ext cx="864045" cy="491490"/>
            <a:chOff x="63500" y="63500"/>
            <a:chExt cx="1728089" cy="982980"/>
          </a:xfrm>
        </p:grpSpPr>
        <p:sp>
          <p:nvSpPr>
            <p:cNvPr id="468" name="Google Shape;468;g36c3ea210b3_0_541"/>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g36c3ea210b3_0_541"/>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g36c3ea210b3_0_541"/>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1" name="Google Shape;471;g36c3ea210b3_0_541"/>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472" name="Google Shape;472;g36c3ea210b3_0_541"/>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Add Special Dates to Future and Historical Data</a:t>
            </a:r>
            <a:endParaRPr>
              <a:solidFill>
                <a:schemeClr val="lt1"/>
              </a:solidFill>
            </a:endParaRPr>
          </a:p>
        </p:txBody>
      </p:sp>
      <p:sp>
        <p:nvSpPr>
          <p:cNvPr id="473" name="Google Shape;473;g36c3ea210b3_0_541"/>
          <p:cNvSpPr txBox="1"/>
          <p:nvPr/>
        </p:nvSpPr>
        <p:spPr>
          <a:xfrm>
            <a:off x="1104299"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19</a:t>
            </a:r>
            <a:endParaRPr/>
          </a:p>
        </p:txBody>
      </p:sp>
      <p:sp>
        <p:nvSpPr>
          <p:cNvPr id="474" name="Google Shape;474;g36c3ea210b3_0_541"/>
          <p:cNvSpPr txBox="1"/>
          <p:nvPr/>
        </p:nvSpPr>
        <p:spPr>
          <a:xfrm>
            <a:off x="1085450" y="2405025"/>
            <a:ext cx="170748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2400">
                <a:solidFill>
                  <a:schemeClr val="lt1"/>
                </a:solidFill>
                <a:latin typeface="Calibri"/>
                <a:ea typeface="Calibri"/>
                <a:cs typeface="Calibri"/>
                <a:sym typeface="Calibri"/>
              </a:rPr>
              <a:t>Create special dates for Valentine’s Day and Halloween.</a:t>
            </a:r>
            <a:endParaRPr sz="32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pic>
        <p:nvPicPr>
          <p:cNvPr id="475" name="Google Shape;475;g36c3ea210b3_0_541"/>
          <p:cNvPicPr preferRelativeResize="0"/>
          <p:nvPr/>
        </p:nvPicPr>
        <p:blipFill>
          <a:blip r:embed="rId3">
            <a:alphaModFix/>
          </a:blip>
          <a:stretch>
            <a:fillRect/>
          </a:stretch>
        </p:blipFill>
        <p:spPr>
          <a:xfrm>
            <a:off x="922500" y="2987224"/>
            <a:ext cx="16442998" cy="4303450"/>
          </a:xfrm>
          <a:prstGeom prst="rect">
            <a:avLst/>
          </a:prstGeom>
          <a:noFill/>
          <a:ln>
            <a:noFill/>
          </a:ln>
        </p:spPr>
      </p:pic>
      <p:graphicFrame>
        <p:nvGraphicFramePr>
          <p:cNvPr id="476" name="Google Shape;476;g36c3ea210b3_0_541"/>
          <p:cNvGraphicFramePr/>
          <p:nvPr/>
        </p:nvGraphicFramePr>
        <p:xfrm>
          <a:off x="3205150" y="7655800"/>
          <a:ext cx="3000000" cy="3000000"/>
        </p:xfrm>
        <a:graphic>
          <a:graphicData uri="http://schemas.openxmlformats.org/drawingml/2006/table">
            <a:tbl>
              <a:tblPr>
                <a:noFill/>
                <a:tableStyleId>{2BA8C2F4-B277-4E22-BB14-A243787F0FB4}</a:tableStyleId>
              </a:tblPr>
              <a:tblGrid>
                <a:gridCol w="952500"/>
                <a:gridCol w="2105025"/>
                <a:gridCol w="1847850"/>
                <a:gridCol w="3505200"/>
                <a:gridCol w="3467100"/>
              </a:tblGrid>
              <a:tr h="447675">
                <a:tc>
                  <a:txBody>
                    <a:bodyPr/>
                    <a:lstStyle/>
                    <a:p>
                      <a:pPr indent="0" lvl="0" marL="0" rtl="0" algn="l">
                        <a:spcBef>
                          <a:spcPts val="0"/>
                        </a:spcBef>
                        <a:spcAft>
                          <a:spcPts val="0"/>
                        </a:spcAft>
                        <a:buNone/>
                      </a:pPr>
                      <a:r>
                        <a:t/>
                      </a:r>
                      <a:endParaRPr/>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month</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chocolate</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Valentines_Season</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n-US" sz="2700"/>
                        <a:t>Halloween_Season</a:t>
                      </a:r>
                      <a:endParaRPr b="1" sz="2700"/>
                    </a:p>
                  </a:txBody>
                  <a:tcPr marT="19050" marB="19050" marR="28575" marL="28575" anchor="b">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00FFFF"/>
                    </a:solidFill>
                  </a:tcPr>
                </a:tc>
              </a:tr>
              <a:tr h="447675">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2004-01-31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35</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r h="447675">
                <a:tc>
                  <a:txBody>
                    <a:bodyPr/>
                    <a:lstStyle/>
                    <a:p>
                      <a:pPr indent="0" lvl="0" marL="0" rtl="0" algn="ctr">
                        <a:lnSpc>
                          <a:spcPct val="115000"/>
                        </a:lnSpc>
                        <a:spcBef>
                          <a:spcPts val="0"/>
                        </a:spcBef>
                        <a:spcAft>
                          <a:spcPts val="0"/>
                        </a:spcAft>
                        <a:buNone/>
                      </a:pPr>
                      <a:r>
                        <a:rPr lang="en-US" sz="2700"/>
                        <a:t>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2004-02-29</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45</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FE2F3"/>
                    </a:solidFill>
                  </a:tcPr>
                </a:tc>
              </a:tr>
              <a:tr h="447675">
                <a:tc>
                  <a:txBody>
                    <a:bodyPr/>
                    <a:lstStyle/>
                    <a:p>
                      <a:pPr indent="0" lvl="0" marL="0" rtl="0" algn="ctr">
                        <a:lnSpc>
                          <a:spcPct val="115000"/>
                        </a:lnSpc>
                        <a:spcBef>
                          <a:spcPts val="0"/>
                        </a:spcBef>
                        <a:spcAft>
                          <a:spcPts val="0"/>
                        </a:spcAft>
                        <a:buNone/>
                      </a:pPr>
                      <a:r>
                        <a:rPr lang="en-US" sz="2700"/>
                        <a:t>2</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2004-03-31</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28</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700"/>
                        <a:t>0</a:t>
                      </a:r>
                      <a:endParaRPr sz="2700"/>
                    </a:p>
                  </a:txBody>
                  <a:tcPr marT="19050" marB="19050" marR="28575" marL="28575" anchor="ctr">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FEFEF"/>
                    </a:solidFill>
                  </a:tcPr>
                </a:tc>
              </a:tr>
            </a:tbl>
          </a:graphicData>
        </a:graphic>
      </p:graphicFrame>
      <p:sp>
        <p:nvSpPr>
          <p:cNvPr id="477" name="Google Shape;477;g36c3ea210b3_0_541"/>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Special Dates Forecast</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1" name="Shape 481"/>
        <p:cNvGrpSpPr/>
        <p:nvPr/>
      </p:nvGrpSpPr>
      <p:grpSpPr>
        <a:xfrm>
          <a:off x="0" y="0"/>
          <a:ext cx="0" cy="0"/>
          <a:chOff x="0" y="0"/>
          <a:chExt cx="0" cy="0"/>
        </a:xfrm>
      </p:grpSpPr>
      <p:cxnSp>
        <p:nvCxnSpPr>
          <p:cNvPr id="482" name="Google Shape;482;g36c3ea210b3_0_577"/>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83" name="Google Shape;483;g36c3ea210b3_0_577"/>
          <p:cNvGrpSpPr/>
          <p:nvPr/>
        </p:nvGrpSpPr>
        <p:grpSpPr>
          <a:xfrm>
            <a:off x="16363515" y="505438"/>
            <a:ext cx="864045" cy="491490"/>
            <a:chOff x="63500" y="63500"/>
            <a:chExt cx="1728089" cy="982980"/>
          </a:xfrm>
        </p:grpSpPr>
        <p:sp>
          <p:nvSpPr>
            <p:cNvPr id="484" name="Google Shape;484;g36c3ea210b3_0_577"/>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g36c3ea210b3_0_577"/>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g36c3ea210b3_0_577"/>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7" name="Google Shape;487;g36c3ea210b3_0_577"/>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488" name="Google Shape;488;g36c3ea210b3_0_577"/>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Forecast with Special Dates</a:t>
            </a:r>
            <a:endParaRPr>
              <a:solidFill>
                <a:schemeClr val="lt1"/>
              </a:solidFill>
            </a:endParaRPr>
          </a:p>
        </p:txBody>
      </p:sp>
      <p:sp>
        <p:nvSpPr>
          <p:cNvPr id="489" name="Google Shape;489;g36c3ea210b3_0_577"/>
          <p:cNvSpPr txBox="1"/>
          <p:nvPr/>
        </p:nvSpPr>
        <p:spPr>
          <a:xfrm>
            <a:off x="1104300"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20</a:t>
            </a:r>
            <a:endParaRPr/>
          </a:p>
        </p:txBody>
      </p:sp>
      <p:cxnSp>
        <p:nvCxnSpPr>
          <p:cNvPr id="490" name="Google Shape;490;g36c3ea210b3_0_577"/>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pic>
        <p:nvPicPr>
          <p:cNvPr id="491" name="Google Shape;491;g36c3ea210b3_0_577"/>
          <p:cNvPicPr preferRelativeResize="0"/>
          <p:nvPr/>
        </p:nvPicPr>
        <p:blipFill>
          <a:blip r:embed="rId3">
            <a:alphaModFix/>
          </a:blip>
          <a:stretch>
            <a:fillRect/>
          </a:stretch>
        </p:blipFill>
        <p:spPr>
          <a:xfrm>
            <a:off x="3839876" y="2447375"/>
            <a:ext cx="10608251" cy="6532150"/>
          </a:xfrm>
          <a:prstGeom prst="rect">
            <a:avLst/>
          </a:prstGeom>
          <a:noFill/>
          <a:ln>
            <a:noFill/>
          </a:ln>
        </p:spPr>
      </p:pic>
      <p:sp>
        <p:nvSpPr>
          <p:cNvPr id="492" name="Google Shape;492;g36c3ea210b3_0_577"/>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Special Dates Forecast</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6" name="Shape 496"/>
        <p:cNvGrpSpPr/>
        <p:nvPr/>
      </p:nvGrpSpPr>
      <p:grpSpPr>
        <a:xfrm>
          <a:off x="0" y="0"/>
          <a:ext cx="0" cy="0"/>
          <a:chOff x="0" y="0"/>
          <a:chExt cx="0" cy="0"/>
        </a:xfrm>
      </p:grpSpPr>
      <p:cxnSp>
        <p:nvCxnSpPr>
          <p:cNvPr id="497" name="Google Shape;497;g36c3ea210b3_0_558"/>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498" name="Google Shape;498;g36c3ea210b3_0_558"/>
          <p:cNvGrpSpPr/>
          <p:nvPr/>
        </p:nvGrpSpPr>
        <p:grpSpPr>
          <a:xfrm>
            <a:off x="16363515" y="505438"/>
            <a:ext cx="864045" cy="491490"/>
            <a:chOff x="63500" y="63500"/>
            <a:chExt cx="1728089" cy="982980"/>
          </a:xfrm>
        </p:grpSpPr>
        <p:sp>
          <p:nvSpPr>
            <p:cNvPr id="499" name="Google Shape;499;g36c3ea210b3_0_558"/>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g36c3ea210b3_0_558"/>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g36c3ea210b3_0_558"/>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2" name="Google Shape;502;g36c3ea210b3_0_558"/>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503" name="Google Shape;503;g36c3ea210b3_0_558"/>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Plot Special Date Forecast</a:t>
            </a:r>
            <a:endParaRPr>
              <a:solidFill>
                <a:schemeClr val="lt1"/>
              </a:solidFill>
            </a:endParaRPr>
          </a:p>
        </p:txBody>
      </p:sp>
      <p:sp>
        <p:nvSpPr>
          <p:cNvPr id="504" name="Google Shape;504;g36c3ea210b3_0_558"/>
          <p:cNvSpPr txBox="1"/>
          <p:nvPr/>
        </p:nvSpPr>
        <p:spPr>
          <a:xfrm>
            <a:off x="1104298"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21</a:t>
            </a:r>
            <a:endParaRPr/>
          </a:p>
        </p:txBody>
      </p:sp>
      <p:cxnSp>
        <p:nvCxnSpPr>
          <p:cNvPr id="505" name="Google Shape;505;g36c3ea210b3_0_558"/>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pic>
        <p:nvPicPr>
          <p:cNvPr id="506" name="Google Shape;506;g36c3ea210b3_0_558"/>
          <p:cNvPicPr preferRelativeResize="0"/>
          <p:nvPr/>
        </p:nvPicPr>
        <p:blipFill>
          <a:blip r:embed="rId3">
            <a:alphaModFix/>
          </a:blip>
          <a:stretch>
            <a:fillRect/>
          </a:stretch>
        </p:blipFill>
        <p:spPr>
          <a:xfrm>
            <a:off x="568725" y="2911600"/>
            <a:ext cx="8090682" cy="4686150"/>
          </a:xfrm>
          <a:prstGeom prst="rect">
            <a:avLst/>
          </a:prstGeom>
          <a:noFill/>
          <a:ln>
            <a:noFill/>
          </a:ln>
        </p:spPr>
      </p:pic>
      <p:pic>
        <p:nvPicPr>
          <p:cNvPr descr="date_features_files/figure-pptx/cell-18-output-1.png" id="507" name="Google Shape;507;g36c3ea210b3_0_558"/>
          <p:cNvPicPr preferRelativeResize="0"/>
          <p:nvPr/>
        </p:nvPicPr>
        <p:blipFill rotWithShape="1">
          <a:blip r:embed="rId4">
            <a:alphaModFix/>
          </a:blip>
          <a:srcRect b="0" l="0" r="0" t="0"/>
          <a:stretch/>
        </p:blipFill>
        <p:spPr>
          <a:xfrm>
            <a:off x="9266925" y="2911612"/>
            <a:ext cx="8119951" cy="4686139"/>
          </a:xfrm>
          <a:prstGeom prst="rect">
            <a:avLst/>
          </a:prstGeom>
          <a:noFill/>
          <a:ln>
            <a:noFill/>
          </a:ln>
        </p:spPr>
      </p:pic>
      <p:sp>
        <p:nvSpPr>
          <p:cNvPr id="508" name="Google Shape;508;g36c3ea210b3_0_558"/>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Special Dates </a:t>
            </a:r>
            <a:r>
              <a:rPr lang="en-US" sz="2400">
                <a:solidFill>
                  <a:schemeClr val="lt1"/>
                </a:solidFill>
                <a:latin typeface="Outfit"/>
                <a:ea typeface="Outfit"/>
                <a:cs typeface="Outfit"/>
                <a:sym typeface="Outfit"/>
              </a:rPr>
              <a:t>Forecast</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12" name="Shape 512"/>
        <p:cNvGrpSpPr/>
        <p:nvPr/>
      </p:nvGrpSpPr>
      <p:grpSpPr>
        <a:xfrm>
          <a:off x="0" y="0"/>
          <a:ext cx="0" cy="0"/>
          <a:chOff x="0" y="0"/>
          <a:chExt cx="0" cy="0"/>
        </a:xfrm>
      </p:grpSpPr>
      <p:cxnSp>
        <p:nvCxnSpPr>
          <p:cNvPr id="513" name="Google Shape;513;g36c3ea210b3_0_613"/>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514" name="Google Shape;514;g36c3ea210b3_0_613"/>
          <p:cNvGrpSpPr/>
          <p:nvPr/>
        </p:nvGrpSpPr>
        <p:grpSpPr>
          <a:xfrm>
            <a:off x="16363515" y="505438"/>
            <a:ext cx="864045" cy="491490"/>
            <a:chOff x="63500" y="63500"/>
            <a:chExt cx="1728089" cy="982980"/>
          </a:xfrm>
        </p:grpSpPr>
        <p:sp>
          <p:nvSpPr>
            <p:cNvPr id="515" name="Google Shape;515;g36c3ea210b3_0_613"/>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g36c3ea210b3_0_613"/>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g36c3ea210b3_0_613"/>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8" name="Google Shape;518;g36c3ea210b3_0_613"/>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519" name="Google Shape;519;g36c3ea210b3_0_613"/>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Special date SHAP values</a:t>
            </a:r>
            <a:endParaRPr>
              <a:solidFill>
                <a:schemeClr val="lt1"/>
              </a:solidFill>
            </a:endParaRPr>
          </a:p>
        </p:txBody>
      </p:sp>
      <p:sp>
        <p:nvSpPr>
          <p:cNvPr id="520" name="Google Shape;520;g36c3ea210b3_0_613"/>
          <p:cNvSpPr txBox="1"/>
          <p:nvPr/>
        </p:nvSpPr>
        <p:spPr>
          <a:xfrm>
            <a:off x="1104298" y="9397050"/>
            <a:ext cx="8640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22</a:t>
            </a:r>
            <a:endParaRPr/>
          </a:p>
        </p:txBody>
      </p:sp>
      <p:cxnSp>
        <p:nvCxnSpPr>
          <p:cNvPr id="521" name="Google Shape;521;g36c3ea210b3_0_613"/>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sp>
        <p:nvSpPr>
          <p:cNvPr id="522" name="Google Shape;522;g36c3ea210b3_0_613"/>
          <p:cNvSpPr txBox="1"/>
          <p:nvPr>
            <p:ph idx="4294967295" type="body"/>
          </p:nvPr>
        </p:nvSpPr>
        <p:spPr>
          <a:xfrm>
            <a:off x="800100" y="2290250"/>
            <a:ext cx="16459200" cy="2217300"/>
          </a:xfrm>
          <a:prstGeom prst="rect">
            <a:avLst/>
          </a:prstGeom>
          <a:noFill/>
          <a:ln>
            <a:noFill/>
          </a:ln>
        </p:spPr>
        <p:txBody>
          <a:bodyPr anchorCtr="0" anchor="t" bIns="91400" lIns="182850" spcFirstLastPara="1" rIns="182850" wrap="square" tIns="91400">
            <a:normAutofit/>
          </a:bodyPr>
          <a:lstStyle/>
          <a:p>
            <a:pPr indent="0" lvl="0" marL="457200" rtl="0" algn="l">
              <a:spcBef>
                <a:spcPts val="0"/>
              </a:spcBef>
              <a:spcAft>
                <a:spcPts val="0"/>
              </a:spcAft>
              <a:buNone/>
            </a:pPr>
            <a:r>
              <a:rPr lang="en-US">
                <a:solidFill>
                  <a:schemeClr val="lt1"/>
                </a:solidFill>
              </a:rPr>
              <a:t>Valentine’s Day has the strongest positive impact on chocolate sales forecasts!</a:t>
            </a:r>
            <a:endParaRPr>
              <a:solidFill>
                <a:schemeClr val="lt1"/>
              </a:solidFill>
            </a:endParaRPr>
          </a:p>
          <a:p>
            <a:pPr indent="0" lvl="0" marL="0" rtl="0" algn="l">
              <a:spcBef>
                <a:spcPts val="1000"/>
              </a:spcBef>
              <a:spcAft>
                <a:spcPts val="0"/>
              </a:spcAft>
              <a:buNone/>
            </a:pPr>
            <a:r>
              <a:t/>
            </a:r>
            <a:endParaRPr/>
          </a:p>
        </p:txBody>
      </p:sp>
      <p:pic>
        <p:nvPicPr>
          <p:cNvPr descr="date_features_files/figure-pptx/cell-19-output-1.png" id="523" name="Google Shape;523;g36c3ea210b3_0_613"/>
          <p:cNvPicPr preferRelativeResize="0"/>
          <p:nvPr/>
        </p:nvPicPr>
        <p:blipFill rotWithShape="1">
          <a:blip r:embed="rId3">
            <a:alphaModFix/>
          </a:blip>
          <a:srcRect b="0" l="0" r="0" t="0"/>
          <a:stretch/>
        </p:blipFill>
        <p:spPr>
          <a:xfrm>
            <a:off x="7688000" y="3319775"/>
            <a:ext cx="10336924" cy="5091324"/>
          </a:xfrm>
          <a:prstGeom prst="rect">
            <a:avLst/>
          </a:prstGeom>
          <a:noFill/>
          <a:ln>
            <a:noFill/>
          </a:ln>
        </p:spPr>
      </p:pic>
      <p:pic>
        <p:nvPicPr>
          <p:cNvPr id="524" name="Google Shape;524;g36c3ea210b3_0_613"/>
          <p:cNvPicPr preferRelativeResize="0"/>
          <p:nvPr/>
        </p:nvPicPr>
        <p:blipFill>
          <a:blip r:embed="rId4">
            <a:alphaModFix/>
          </a:blip>
          <a:stretch>
            <a:fillRect/>
          </a:stretch>
        </p:blipFill>
        <p:spPr>
          <a:xfrm>
            <a:off x="304800" y="4659950"/>
            <a:ext cx="7122099" cy="2224225"/>
          </a:xfrm>
          <a:prstGeom prst="rect">
            <a:avLst/>
          </a:prstGeom>
          <a:noFill/>
          <a:ln>
            <a:noFill/>
          </a:ln>
        </p:spPr>
      </p:pic>
      <p:sp>
        <p:nvSpPr>
          <p:cNvPr id="525" name="Google Shape;525;g36c3ea210b3_0_613"/>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Special Dates SHAP Analysis</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29" name="Shape 529"/>
        <p:cNvGrpSpPr/>
        <p:nvPr/>
      </p:nvGrpSpPr>
      <p:grpSpPr>
        <a:xfrm>
          <a:off x="0" y="0"/>
          <a:ext cx="0" cy="0"/>
          <a:chOff x="0" y="0"/>
          <a:chExt cx="0" cy="0"/>
        </a:xfrm>
      </p:grpSpPr>
      <p:cxnSp>
        <p:nvCxnSpPr>
          <p:cNvPr id="530" name="Google Shape;530;g36c3ea210b3_0_595"/>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531" name="Google Shape;531;g36c3ea210b3_0_595"/>
          <p:cNvGrpSpPr/>
          <p:nvPr/>
        </p:nvGrpSpPr>
        <p:grpSpPr>
          <a:xfrm>
            <a:off x="16363515" y="505438"/>
            <a:ext cx="864045" cy="491490"/>
            <a:chOff x="63500" y="63500"/>
            <a:chExt cx="1728089" cy="982980"/>
          </a:xfrm>
        </p:grpSpPr>
        <p:sp>
          <p:nvSpPr>
            <p:cNvPr id="532" name="Google Shape;532;g36c3ea210b3_0_595"/>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g36c3ea210b3_0_595"/>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g36c3ea210b3_0_595"/>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5" name="Google Shape;535;g36c3ea210b3_0_595"/>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536" name="Google Shape;536;g36c3ea210b3_0_595"/>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Summary</a:t>
            </a:r>
            <a:endParaRPr>
              <a:solidFill>
                <a:schemeClr val="lt1"/>
              </a:solidFill>
            </a:endParaRPr>
          </a:p>
        </p:txBody>
      </p:sp>
      <p:sp>
        <p:nvSpPr>
          <p:cNvPr id="537" name="Google Shape;537;g36c3ea210b3_0_595"/>
          <p:cNvSpPr txBox="1"/>
          <p:nvPr/>
        </p:nvSpPr>
        <p:spPr>
          <a:xfrm>
            <a:off x="1028700" y="1236625"/>
            <a:ext cx="15081000" cy="76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Summary</a:t>
            </a:r>
            <a:endParaRPr>
              <a:solidFill>
                <a:schemeClr val="lt1"/>
              </a:solidFill>
            </a:endParaRPr>
          </a:p>
        </p:txBody>
      </p:sp>
      <p:sp>
        <p:nvSpPr>
          <p:cNvPr id="538" name="Google Shape;538;g36c3ea210b3_0_595"/>
          <p:cNvSpPr txBox="1"/>
          <p:nvPr/>
        </p:nvSpPr>
        <p:spPr>
          <a:xfrm>
            <a:off x="1104298" y="9397050"/>
            <a:ext cx="9429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 23</a:t>
            </a:r>
            <a:endParaRPr/>
          </a:p>
        </p:txBody>
      </p:sp>
      <p:cxnSp>
        <p:nvCxnSpPr>
          <p:cNvPr id="539" name="Google Shape;539;g36c3ea210b3_0_595"/>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sp>
        <p:nvSpPr>
          <p:cNvPr id="540" name="Google Shape;540;g36c3ea210b3_0_595"/>
          <p:cNvSpPr txBox="1"/>
          <p:nvPr/>
        </p:nvSpPr>
        <p:spPr>
          <a:xfrm>
            <a:off x="1028700" y="2325076"/>
            <a:ext cx="11858700" cy="5787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In this tutorial, you have learned how to:</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Forecast with TimeGPT</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Add holiday features to both historical and future data</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Add special date features to both historical and future data</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AutoNum type="arabicPeriod"/>
            </a:pPr>
            <a:r>
              <a:rPr lang="en-US" sz="3200">
                <a:solidFill>
                  <a:schemeClr val="lt1"/>
                </a:solidFill>
                <a:latin typeface="Calibri"/>
                <a:ea typeface="Calibri"/>
                <a:cs typeface="Calibri"/>
                <a:sym typeface="Calibri"/>
              </a:rPr>
              <a:t>Analyze feature importance using SHAP values</a:t>
            </a:r>
            <a:br>
              <a:rPr lang="en-US" sz="3200">
                <a:solidFill>
                  <a:schemeClr val="lt1"/>
                </a:solidFill>
                <a:latin typeface="Calibri"/>
                <a:ea typeface="Calibri"/>
                <a:cs typeface="Calibri"/>
                <a:sym typeface="Calibri"/>
              </a:rPr>
            </a:br>
            <a:endParaRPr sz="3200">
              <a:solidFill>
                <a:schemeClr val="lt1"/>
              </a:solidFill>
              <a:latin typeface="Calibri"/>
              <a:ea typeface="Calibri"/>
              <a:cs typeface="Calibri"/>
              <a:sym typeface="Calibri"/>
            </a:endParaRPr>
          </a:p>
          <a:p>
            <a:pPr indent="0" lvl="0" marL="0" rtl="0" algn="l">
              <a:spcBef>
                <a:spcPts val="480"/>
              </a:spcBef>
              <a:spcAft>
                <a:spcPts val="0"/>
              </a:spcAft>
              <a:buNone/>
            </a:pPr>
            <a:r>
              <a:rPr lang="en-US" sz="3200">
                <a:solidFill>
                  <a:schemeClr val="lt1"/>
                </a:solidFill>
                <a:latin typeface="Calibri"/>
                <a:ea typeface="Calibri"/>
                <a:cs typeface="Calibri"/>
                <a:sym typeface="Calibri"/>
              </a:rPr>
              <a:t>Benefits of adding date features to TimeGPT:</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Zero-shot forecasting without technical expertise</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Capture seasonal patterns and event-driven variations</a:t>
            </a:r>
            <a:endParaRPr sz="3200">
              <a:solidFill>
                <a:schemeClr val="lt1"/>
              </a:solidFill>
              <a:latin typeface="Calibri"/>
              <a:ea typeface="Calibri"/>
              <a:cs typeface="Calibri"/>
              <a:sym typeface="Calibri"/>
            </a:endParaRPr>
          </a:p>
          <a:p>
            <a:pPr indent="-393700" lvl="0" marL="342900" rtl="0" algn="l">
              <a:spcBef>
                <a:spcPts val="48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Identify which events most impact your forecasts</a:t>
            </a:r>
            <a:endParaRPr sz="4000">
              <a:solidFill>
                <a:schemeClr val="lt1"/>
              </a:solidFill>
              <a:latin typeface="Calibri"/>
              <a:ea typeface="Calibri"/>
              <a:cs typeface="Calibri"/>
              <a:sym typeface="Calibri"/>
            </a:endParaRPr>
          </a:p>
          <a:p>
            <a:pPr indent="0" lvl="0" marL="0" marR="0" rtl="0" algn="l">
              <a:lnSpc>
                <a:spcPct val="139958"/>
              </a:lnSpc>
              <a:spcBef>
                <a:spcPts val="0"/>
              </a:spcBef>
              <a:spcAft>
                <a:spcPts val="0"/>
              </a:spcAft>
              <a:buNone/>
            </a:pPr>
            <a:r>
              <a:t/>
            </a:r>
            <a:endParaRPr sz="2400">
              <a:solidFill>
                <a:srgbClr val="FFFFFF"/>
              </a:solidFill>
              <a:latin typeface="Outfit"/>
              <a:ea typeface="Outfit"/>
              <a:cs typeface="Outfit"/>
              <a:sym typeface="Outfi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4556" l="-35915" r="-2013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3"/>
          <p:cNvSpPr txBox="1"/>
          <p:nvPr/>
        </p:nvSpPr>
        <p:spPr>
          <a:xfrm>
            <a:off x="1028701" y="4479925"/>
            <a:ext cx="4229099" cy="1193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6999">
                <a:solidFill>
                  <a:srgbClr val="FFFFFF"/>
                </a:solidFill>
                <a:latin typeface="Outfit"/>
                <a:ea typeface="Outfit"/>
                <a:cs typeface="Outfit"/>
                <a:sym typeface="Outfit"/>
              </a:rPr>
              <a:t>Thank You</a:t>
            </a:r>
            <a:endParaRPr/>
          </a:p>
        </p:txBody>
      </p:sp>
      <p:cxnSp>
        <p:nvCxnSpPr>
          <p:cNvPr id="547" name="Google Shape;547;p33"/>
          <p:cNvCxnSpPr/>
          <p:nvPr/>
        </p:nvCxnSpPr>
        <p:spPr>
          <a:xfrm>
            <a:off x="1028700" y="4271210"/>
            <a:ext cx="11361420" cy="0"/>
          </a:xfrm>
          <a:prstGeom prst="straightConnector1">
            <a:avLst/>
          </a:prstGeom>
          <a:noFill/>
          <a:ln cap="flat" cmpd="sng" w="38100">
            <a:solidFill>
              <a:srgbClr val="FFFFFF"/>
            </a:solidFill>
            <a:prstDash val="solid"/>
            <a:round/>
            <a:headEnd len="sm" w="sm" type="none"/>
            <a:tailEnd len="sm" w="sm" type="none"/>
          </a:ln>
        </p:spPr>
      </p:cxnSp>
      <p:sp>
        <p:nvSpPr>
          <p:cNvPr id="548" name="Google Shape;548;p33"/>
          <p:cNvSpPr/>
          <p:nvPr/>
        </p:nvSpPr>
        <p:spPr>
          <a:xfrm>
            <a:off x="15224028" y="312480"/>
            <a:ext cx="2035272" cy="716220"/>
          </a:xfrm>
          <a:custGeom>
            <a:rect b="b" l="l" r="r" t="t"/>
            <a:pathLst>
              <a:path extrusionOk="0" h="716220" w="2035272">
                <a:moveTo>
                  <a:pt x="0" y="0"/>
                </a:moveTo>
                <a:lnTo>
                  <a:pt x="2035272" y="0"/>
                </a:lnTo>
                <a:lnTo>
                  <a:pt x="2035272" y="716220"/>
                </a:lnTo>
                <a:lnTo>
                  <a:pt x="0" y="716220"/>
                </a:lnTo>
                <a:lnTo>
                  <a:pt x="0" y="0"/>
                </a:lnTo>
                <a:close/>
              </a:path>
            </a:pathLst>
          </a:custGeom>
          <a:blipFill rotWithShape="1">
            <a:blip r:embed="rId4">
              <a:alphaModFix/>
            </a:blip>
            <a:stretch>
              <a:fillRect b="-85566" l="-29716" r="-27805" t="-661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4556" l="-35915" r="-2013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3"/>
          <p:cNvSpPr txBox="1"/>
          <p:nvPr/>
        </p:nvSpPr>
        <p:spPr>
          <a:xfrm>
            <a:off x="1028699" y="4479925"/>
            <a:ext cx="12168600" cy="25857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6999">
                <a:solidFill>
                  <a:srgbClr val="FFFFFF"/>
                </a:solidFill>
                <a:latin typeface="Outfit"/>
                <a:ea typeface="Outfit"/>
                <a:cs typeface="Outfit"/>
                <a:sym typeface="Outfit"/>
              </a:rPr>
              <a:t>Zero-Shot Time Series Forecasting with TimeGPT</a:t>
            </a:r>
            <a:endParaRPr/>
          </a:p>
        </p:txBody>
      </p:sp>
      <p:sp>
        <p:nvSpPr>
          <p:cNvPr id="128" name="Google Shape;128;p3"/>
          <p:cNvSpPr txBox="1"/>
          <p:nvPr/>
        </p:nvSpPr>
        <p:spPr>
          <a:xfrm>
            <a:off x="1304250" y="7510875"/>
            <a:ext cx="2859000" cy="215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t/>
            </a:r>
            <a:endParaRPr/>
          </a:p>
        </p:txBody>
      </p:sp>
      <p:cxnSp>
        <p:nvCxnSpPr>
          <p:cNvPr id="129" name="Google Shape;129;p3"/>
          <p:cNvCxnSpPr/>
          <p:nvPr/>
        </p:nvCxnSpPr>
        <p:spPr>
          <a:xfrm>
            <a:off x="1028700" y="4271210"/>
            <a:ext cx="11361420" cy="0"/>
          </a:xfrm>
          <a:prstGeom prst="straightConnector1">
            <a:avLst/>
          </a:prstGeom>
          <a:noFill/>
          <a:ln cap="flat" cmpd="sng" w="38100">
            <a:solidFill>
              <a:srgbClr val="FFFFFF"/>
            </a:solidFill>
            <a:prstDash val="solid"/>
            <a:round/>
            <a:headEnd len="sm" w="sm" type="none"/>
            <a:tailEnd len="sm" w="sm" type="none"/>
          </a:ln>
        </p:spPr>
      </p:cxnSp>
      <p:sp>
        <p:nvSpPr>
          <p:cNvPr id="130" name="Google Shape;130;p3"/>
          <p:cNvSpPr/>
          <p:nvPr/>
        </p:nvSpPr>
        <p:spPr>
          <a:xfrm>
            <a:off x="15224028" y="312480"/>
            <a:ext cx="2035272" cy="716220"/>
          </a:xfrm>
          <a:custGeom>
            <a:rect b="b" l="l" r="r" t="t"/>
            <a:pathLst>
              <a:path extrusionOk="0" h="716220" w="2035272">
                <a:moveTo>
                  <a:pt x="0" y="0"/>
                </a:moveTo>
                <a:lnTo>
                  <a:pt x="2035272" y="0"/>
                </a:lnTo>
                <a:lnTo>
                  <a:pt x="2035272" y="716220"/>
                </a:lnTo>
                <a:lnTo>
                  <a:pt x="0" y="716220"/>
                </a:lnTo>
                <a:lnTo>
                  <a:pt x="0" y="0"/>
                </a:lnTo>
                <a:close/>
              </a:path>
            </a:pathLst>
          </a:custGeom>
          <a:blipFill rotWithShape="1">
            <a:blip r:embed="rId4">
              <a:alphaModFix/>
            </a:blip>
            <a:stretch>
              <a:fillRect b="-85566" l="-29716" r="-27805" t="-661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5" name="Shape 135"/>
        <p:cNvGrpSpPr/>
        <p:nvPr/>
      </p:nvGrpSpPr>
      <p:grpSpPr>
        <a:xfrm>
          <a:off x="0" y="0"/>
          <a:ext cx="0" cy="0"/>
          <a:chOff x="0" y="0"/>
          <a:chExt cx="0" cy="0"/>
        </a:xfrm>
      </p:grpSpPr>
      <p:sp>
        <p:nvSpPr>
          <p:cNvPr id="136" name="Google Shape;136;p4"/>
          <p:cNvSpPr/>
          <p:nvPr/>
        </p:nvSpPr>
        <p:spPr>
          <a:xfrm>
            <a:off x="15224028" y="312480"/>
            <a:ext cx="2035272" cy="716220"/>
          </a:xfrm>
          <a:custGeom>
            <a:rect b="b" l="l" r="r" t="t"/>
            <a:pathLst>
              <a:path extrusionOk="0" h="716220" w="2035272">
                <a:moveTo>
                  <a:pt x="0" y="0"/>
                </a:moveTo>
                <a:lnTo>
                  <a:pt x="2035272" y="0"/>
                </a:lnTo>
                <a:lnTo>
                  <a:pt x="2035272" y="716220"/>
                </a:lnTo>
                <a:lnTo>
                  <a:pt x="0" y="716220"/>
                </a:lnTo>
                <a:lnTo>
                  <a:pt x="0" y="0"/>
                </a:lnTo>
                <a:close/>
              </a:path>
            </a:pathLst>
          </a:custGeom>
          <a:blipFill rotWithShape="1">
            <a:blip r:embed="rId3">
              <a:alphaModFix/>
            </a:blip>
            <a:stretch>
              <a:fillRect b="-85566" l="-29716" r="-27805" t="-6610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7" name="Google Shape;137;p4"/>
          <p:cNvGrpSpPr/>
          <p:nvPr/>
        </p:nvGrpSpPr>
        <p:grpSpPr>
          <a:xfrm>
            <a:off x="7772400" y="804365"/>
            <a:ext cx="2791562" cy="2791562"/>
            <a:chOff x="0" y="0"/>
            <a:chExt cx="812800" cy="812800"/>
          </a:xfrm>
        </p:grpSpPr>
        <p:sp>
          <p:nvSpPr>
            <p:cNvPr id="138" name="Google Shape;13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4"/>
            <p:cNvSpPr txBox="1"/>
            <p:nvPr/>
          </p:nvSpPr>
          <p:spPr>
            <a:xfrm>
              <a:off x="76200" y="66675"/>
              <a:ext cx="660400" cy="669925"/>
            </a:xfrm>
            <a:prstGeom prst="rect">
              <a:avLst/>
            </a:prstGeom>
            <a:noFill/>
            <a:ln>
              <a:noFill/>
            </a:ln>
          </p:spPr>
          <p:txBody>
            <a:bodyPr anchorCtr="0" anchor="ctr" bIns="10975" lIns="10975" spcFirstLastPara="1" rIns="10975" wrap="square" tIns="10975">
              <a:noAutofit/>
            </a:bodyPr>
            <a:lstStyle/>
            <a:p>
              <a:pPr indent="0" lvl="0" marL="0" marR="0" rtl="0" algn="ctr">
                <a:lnSpc>
                  <a:spcPct val="11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 name="Google Shape;140;p4"/>
          <p:cNvSpPr txBox="1"/>
          <p:nvPr/>
        </p:nvSpPr>
        <p:spPr>
          <a:xfrm>
            <a:off x="11314922" y="1552073"/>
            <a:ext cx="34788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FFFFFF"/>
                </a:solidFill>
                <a:latin typeface="Outfit"/>
                <a:ea typeface="Outfit"/>
                <a:cs typeface="Outfit"/>
                <a:sym typeface="Outfit"/>
              </a:rPr>
              <a:t>Khuyen Tran</a:t>
            </a:r>
            <a:endParaRPr/>
          </a:p>
        </p:txBody>
      </p:sp>
      <p:sp>
        <p:nvSpPr>
          <p:cNvPr id="141" name="Google Shape;141;p4"/>
          <p:cNvSpPr txBox="1"/>
          <p:nvPr/>
        </p:nvSpPr>
        <p:spPr>
          <a:xfrm>
            <a:off x="11314922" y="2219793"/>
            <a:ext cx="3478800" cy="886500"/>
          </a:xfrm>
          <a:prstGeom prst="rect">
            <a:avLst/>
          </a:prstGeom>
          <a:noFill/>
          <a:ln>
            <a:noFill/>
          </a:ln>
        </p:spPr>
        <p:txBody>
          <a:bodyPr anchorCtr="0" anchor="t" bIns="0" lIns="0" spcFirstLastPara="1" rIns="0" wrap="square" tIns="0">
            <a:spAutoFit/>
          </a:bodyPr>
          <a:lstStyle/>
          <a:p>
            <a:pPr indent="0" lvl="0" marL="0" rtl="0" algn="ctr">
              <a:lnSpc>
                <a:spcPct val="139958"/>
              </a:lnSpc>
              <a:spcBef>
                <a:spcPts val="0"/>
              </a:spcBef>
              <a:spcAft>
                <a:spcPts val="0"/>
              </a:spcAft>
              <a:buClr>
                <a:schemeClr val="dk1"/>
              </a:buClr>
              <a:buFont typeface="Arial"/>
              <a:buNone/>
            </a:pPr>
            <a:r>
              <a:rPr lang="en-US" sz="2400">
                <a:solidFill>
                  <a:schemeClr val="lt1"/>
                </a:solidFill>
                <a:latin typeface="Outfit"/>
                <a:ea typeface="Outfit"/>
                <a:cs typeface="Outfit"/>
                <a:sym typeface="Outfit"/>
              </a:rPr>
              <a:t>Founder of CodeCut DevRel @ Nixtla</a:t>
            </a:r>
            <a:endParaRPr/>
          </a:p>
        </p:txBody>
      </p:sp>
      <p:cxnSp>
        <p:nvCxnSpPr>
          <p:cNvPr id="142" name="Google Shape;142;p4"/>
          <p:cNvCxnSpPr/>
          <p:nvPr/>
        </p:nvCxnSpPr>
        <p:spPr>
          <a:xfrm>
            <a:off x="11314922" y="2183113"/>
            <a:ext cx="3415800" cy="19200"/>
          </a:xfrm>
          <a:prstGeom prst="straightConnector1">
            <a:avLst/>
          </a:prstGeom>
          <a:noFill/>
          <a:ln cap="flat" cmpd="sng" w="38100">
            <a:solidFill>
              <a:srgbClr val="FFFFFF"/>
            </a:solidFill>
            <a:prstDash val="solid"/>
            <a:round/>
            <a:headEnd len="sm" w="sm" type="none"/>
            <a:tailEnd len="sm" w="sm" type="none"/>
          </a:ln>
        </p:spPr>
      </p:cxnSp>
      <p:sp>
        <p:nvSpPr>
          <p:cNvPr id="143" name="Google Shape;143;p4"/>
          <p:cNvSpPr txBox="1"/>
          <p:nvPr/>
        </p:nvSpPr>
        <p:spPr>
          <a:xfrm>
            <a:off x="7305750" y="3857400"/>
            <a:ext cx="4906500" cy="90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About</a:t>
            </a:r>
            <a:r>
              <a:rPr lang="en-US" sz="4400">
                <a:solidFill>
                  <a:schemeClr val="dk1"/>
                </a:solidFill>
                <a:latin typeface="Calibri"/>
                <a:ea typeface="Calibri"/>
                <a:cs typeface="Calibri"/>
                <a:sym typeface="Calibri"/>
              </a:rPr>
              <a:t> </a:t>
            </a:r>
            <a:r>
              <a:rPr lang="en-US" sz="4400">
                <a:solidFill>
                  <a:srgbClr val="00CD8F"/>
                </a:solidFill>
                <a:latin typeface="Calibri"/>
                <a:ea typeface="Calibri"/>
                <a:cs typeface="Calibri"/>
                <a:sym typeface="Calibri"/>
              </a:rPr>
              <a:t>Khuyen Tran</a:t>
            </a:r>
            <a:endParaRPr/>
          </a:p>
        </p:txBody>
      </p:sp>
      <p:sp>
        <p:nvSpPr>
          <p:cNvPr id="144" name="Google Shape;144;p4"/>
          <p:cNvSpPr txBox="1"/>
          <p:nvPr/>
        </p:nvSpPr>
        <p:spPr>
          <a:xfrm>
            <a:off x="7017100" y="4760700"/>
            <a:ext cx="10641600" cy="4755600"/>
          </a:xfrm>
          <a:prstGeom prst="rect">
            <a:avLst/>
          </a:prstGeom>
          <a:noFill/>
          <a:ln>
            <a:noFill/>
          </a:ln>
        </p:spPr>
        <p:txBody>
          <a:bodyPr anchorCtr="0" anchor="t" bIns="45700" lIns="91425" spcFirstLastPara="1" rIns="91425" wrap="square" tIns="45700">
            <a:noAutofit/>
          </a:bodyPr>
          <a:lstStyle/>
          <a:p>
            <a:pPr indent="-431800" lvl="0" marL="457200" rtl="0" algn="l">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Founder of CodeCut (10,000+ Newsletter Readers)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110,000 LinkedIn Followers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Former MLOps Engineer at Accenture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Developer Advocate at Nixtla</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Author of </a:t>
            </a:r>
            <a:r>
              <a:rPr i="1" lang="en-US" sz="3200">
                <a:solidFill>
                  <a:schemeClr val="lt1"/>
                </a:solidFill>
                <a:latin typeface="Calibri"/>
                <a:ea typeface="Calibri"/>
                <a:cs typeface="Calibri"/>
                <a:sym typeface="Calibri"/>
              </a:rPr>
              <a:t>Production Ready Data Science</a:t>
            </a:r>
            <a:endParaRPr i="1" sz="3200">
              <a:solidFill>
                <a:schemeClr val="lt1"/>
              </a:solidFill>
              <a:latin typeface="Calibri"/>
              <a:ea typeface="Calibri"/>
              <a:cs typeface="Calibri"/>
              <a:sym typeface="Calibri"/>
            </a:endParaRPr>
          </a:p>
        </p:txBody>
      </p:sp>
      <p:pic>
        <p:nvPicPr>
          <p:cNvPr id="145" name="Google Shape;145;p4" title="khuyen_headshot.png"/>
          <p:cNvPicPr preferRelativeResize="0"/>
          <p:nvPr/>
        </p:nvPicPr>
        <p:blipFill>
          <a:blip r:embed="rId4">
            <a:alphaModFix/>
          </a:blip>
          <a:stretch>
            <a:fillRect/>
          </a:stretch>
        </p:blipFill>
        <p:spPr>
          <a:xfrm>
            <a:off x="7915350" y="962475"/>
            <a:ext cx="2474100" cy="2442600"/>
          </a:xfrm>
          <a:prstGeom prst="ellipse">
            <a:avLst/>
          </a:prstGeom>
          <a:noFill/>
          <a:ln>
            <a:noFill/>
          </a:ln>
        </p:spPr>
      </p:pic>
      <p:pic>
        <p:nvPicPr>
          <p:cNvPr id="146" name="Google Shape;146;p4" title="Book Cover.jpg"/>
          <p:cNvPicPr preferRelativeResize="0"/>
          <p:nvPr/>
        </p:nvPicPr>
        <p:blipFill>
          <a:blip r:embed="rId5">
            <a:alphaModFix/>
          </a:blip>
          <a:stretch>
            <a:fillRect/>
          </a:stretch>
        </p:blipFill>
        <p:spPr>
          <a:xfrm>
            <a:off x="764300" y="966225"/>
            <a:ext cx="5548674" cy="83250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p:nvPr/>
        </p:nvSpPr>
        <p:spPr>
          <a:xfrm>
            <a:off x="0" y="0"/>
            <a:ext cx="7023487" cy="1028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5"/>
          <p:cNvSpPr txBox="1"/>
          <p:nvPr/>
        </p:nvSpPr>
        <p:spPr>
          <a:xfrm>
            <a:off x="1028700" y="2085975"/>
            <a:ext cx="6566557" cy="1228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FFFFFF"/>
                </a:solidFill>
                <a:latin typeface="Lexend Deca"/>
                <a:ea typeface="Lexend Deca"/>
                <a:cs typeface="Lexend Deca"/>
                <a:sym typeface="Lexend Deca"/>
              </a:rPr>
              <a:t>Agenda</a:t>
            </a:r>
            <a:endParaRPr/>
          </a:p>
        </p:txBody>
      </p:sp>
      <p:cxnSp>
        <p:nvCxnSpPr>
          <p:cNvPr id="154" name="Google Shape;154;p5"/>
          <p:cNvCxnSpPr/>
          <p:nvPr/>
        </p:nvCxnSpPr>
        <p:spPr>
          <a:xfrm>
            <a:off x="1028700" y="1828081"/>
            <a:ext cx="5143500" cy="0"/>
          </a:xfrm>
          <a:prstGeom prst="straightConnector1">
            <a:avLst/>
          </a:prstGeom>
          <a:noFill/>
          <a:ln cap="flat" cmpd="sng" w="38100">
            <a:solidFill>
              <a:srgbClr val="FFFFFF"/>
            </a:solidFill>
            <a:prstDash val="solid"/>
            <a:round/>
            <a:headEnd len="sm" w="sm" type="none"/>
            <a:tailEnd len="sm" w="sm" type="none"/>
          </a:ln>
        </p:spPr>
      </p:cxnSp>
      <p:cxnSp>
        <p:nvCxnSpPr>
          <p:cNvPr id="155" name="Google Shape;155;p5"/>
          <p:cNvCxnSpPr/>
          <p:nvPr/>
        </p:nvCxnSpPr>
        <p:spPr>
          <a:xfrm>
            <a:off x="8184832" y="2628900"/>
            <a:ext cx="8893300" cy="0"/>
          </a:xfrm>
          <a:prstGeom prst="straightConnector1">
            <a:avLst/>
          </a:prstGeom>
          <a:noFill/>
          <a:ln cap="flat" cmpd="sng" w="38100">
            <a:solidFill>
              <a:srgbClr val="000000"/>
            </a:solidFill>
            <a:prstDash val="solid"/>
            <a:round/>
            <a:headEnd len="sm" w="sm" type="none"/>
            <a:tailEnd len="sm" w="sm" type="none"/>
          </a:ln>
        </p:spPr>
      </p:cxnSp>
      <p:cxnSp>
        <p:nvCxnSpPr>
          <p:cNvPr id="156" name="Google Shape;156;p5"/>
          <p:cNvCxnSpPr/>
          <p:nvPr/>
        </p:nvCxnSpPr>
        <p:spPr>
          <a:xfrm>
            <a:off x="8184640" y="3517900"/>
            <a:ext cx="8903018" cy="0"/>
          </a:xfrm>
          <a:prstGeom prst="straightConnector1">
            <a:avLst/>
          </a:prstGeom>
          <a:noFill/>
          <a:ln cap="flat" cmpd="sng" w="38100">
            <a:solidFill>
              <a:srgbClr val="000000"/>
            </a:solidFill>
            <a:prstDash val="solid"/>
            <a:round/>
            <a:headEnd len="sm" w="sm" type="none"/>
            <a:tailEnd len="sm" w="sm" type="none"/>
          </a:ln>
        </p:spPr>
      </p:cxnSp>
      <p:sp>
        <p:nvSpPr>
          <p:cNvPr id="157" name="Google Shape;157;p5"/>
          <p:cNvSpPr txBox="1"/>
          <p:nvPr/>
        </p:nvSpPr>
        <p:spPr>
          <a:xfrm>
            <a:off x="8315132" y="2667000"/>
            <a:ext cx="351451"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01</a:t>
            </a:r>
            <a:endParaRPr/>
          </a:p>
        </p:txBody>
      </p:sp>
      <p:cxnSp>
        <p:nvCxnSpPr>
          <p:cNvPr id="158" name="Google Shape;158;p5"/>
          <p:cNvCxnSpPr/>
          <p:nvPr/>
        </p:nvCxnSpPr>
        <p:spPr>
          <a:xfrm>
            <a:off x="8184640" y="4445000"/>
            <a:ext cx="8969693" cy="0"/>
          </a:xfrm>
          <a:prstGeom prst="straightConnector1">
            <a:avLst/>
          </a:prstGeom>
          <a:noFill/>
          <a:ln cap="flat" cmpd="sng" w="38100">
            <a:solidFill>
              <a:srgbClr val="000000"/>
            </a:solidFill>
            <a:prstDash val="solid"/>
            <a:round/>
            <a:headEnd len="sm" w="sm" type="none"/>
            <a:tailEnd len="sm" w="sm" type="none"/>
          </a:ln>
        </p:spPr>
      </p:cxnSp>
      <p:sp>
        <p:nvSpPr>
          <p:cNvPr id="159" name="Google Shape;159;p5"/>
          <p:cNvSpPr txBox="1"/>
          <p:nvPr/>
        </p:nvSpPr>
        <p:spPr>
          <a:xfrm>
            <a:off x="8315131" y="3613151"/>
            <a:ext cx="389551" cy="4135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02</a:t>
            </a:r>
            <a:endParaRPr/>
          </a:p>
        </p:txBody>
      </p:sp>
      <p:cxnSp>
        <p:nvCxnSpPr>
          <p:cNvPr id="160" name="Google Shape;160;p5"/>
          <p:cNvCxnSpPr/>
          <p:nvPr/>
        </p:nvCxnSpPr>
        <p:spPr>
          <a:xfrm>
            <a:off x="8184640" y="5289569"/>
            <a:ext cx="9074468" cy="0"/>
          </a:xfrm>
          <a:prstGeom prst="straightConnector1">
            <a:avLst/>
          </a:prstGeom>
          <a:noFill/>
          <a:ln cap="flat" cmpd="sng" w="38100">
            <a:solidFill>
              <a:srgbClr val="000000"/>
            </a:solidFill>
            <a:prstDash val="solid"/>
            <a:round/>
            <a:headEnd len="sm" w="sm" type="none"/>
            <a:tailEnd len="sm" w="sm" type="none"/>
          </a:ln>
        </p:spPr>
      </p:cxnSp>
      <p:sp>
        <p:nvSpPr>
          <p:cNvPr id="161" name="Google Shape;161;p5"/>
          <p:cNvSpPr txBox="1"/>
          <p:nvPr/>
        </p:nvSpPr>
        <p:spPr>
          <a:xfrm>
            <a:off x="8315132" y="4540250"/>
            <a:ext cx="360759"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03</a:t>
            </a:r>
            <a:endParaRPr/>
          </a:p>
        </p:txBody>
      </p:sp>
      <p:sp>
        <p:nvSpPr>
          <p:cNvPr id="162" name="Google Shape;162;p5"/>
          <p:cNvSpPr txBox="1"/>
          <p:nvPr/>
        </p:nvSpPr>
        <p:spPr>
          <a:xfrm>
            <a:off x="9163050" y="4632350"/>
            <a:ext cx="8547900" cy="4926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3200">
                <a:solidFill>
                  <a:schemeClr val="dk1"/>
                </a:solidFill>
                <a:latin typeface="Lexend Deca"/>
                <a:ea typeface="Lexend Deca"/>
                <a:cs typeface="Lexend Deca"/>
                <a:sym typeface="Lexend Deca"/>
              </a:rPr>
              <a:t>Holiday Variables Forecast</a:t>
            </a:r>
            <a:endParaRPr sz="3200">
              <a:latin typeface="Lexend Deca"/>
              <a:ea typeface="Lexend Deca"/>
              <a:cs typeface="Lexend Deca"/>
              <a:sym typeface="Lexend Deca"/>
            </a:endParaRPr>
          </a:p>
        </p:txBody>
      </p:sp>
      <p:cxnSp>
        <p:nvCxnSpPr>
          <p:cNvPr id="163" name="Google Shape;163;p5"/>
          <p:cNvCxnSpPr/>
          <p:nvPr/>
        </p:nvCxnSpPr>
        <p:spPr>
          <a:xfrm>
            <a:off x="8184832" y="6127134"/>
            <a:ext cx="9074468" cy="0"/>
          </a:xfrm>
          <a:prstGeom prst="straightConnector1">
            <a:avLst/>
          </a:prstGeom>
          <a:noFill/>
          <a:ln cap="flat" cmpd="sng" w="38100">
            <a:solidFill>
              <a:srgbClr val="000000"/>
            </a:solidFill>
            <a:prstDash val="solid"/>
            <a:round/>
            <a:headEnd len="sm" w="sm" type="none"/>
            <a:tailEnd len="sm" w="sm" type="none"/>
          </a:ln>
        </p:spPr>
      </p:cxnSp>
      <p:sp>
        <p:nvSpPr>
          <p:cNvPr id="164" name="Google Shape;164;p5"/>
          <p:cNvSpPr txBox="1"/>
          <p:nvPr/>
        </p:nvSpPr>
        <p:spPr>
          <a:xfrm>
            <a:off x="8315132" y="5375919"/>
            <a:ext cx="389551"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04</a:t>
            </a:r>
            <a:endParaRPr/>
          </a:p>
        </p:txBody>
      </p:sp>
      <p:sp>
        <p:nvSpPr>
          <p:cNvPr id="165" name="Google Shape;165;p5"/>
          <p:cNvSpPr txBox="1"/>
          <p:nvPr/>
        </p:nvSpPr>
        <p:spPr>
          <a:xfrm>
            <a:off x="8315132" y="6207770"/>
            <a:ext cx="373099"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05</a:t>
            </a:r>
            <a:endParaRPr/>
          </a:p>
        </p:txBody>
      </p:sp>
      <p:sp>
        <p:nvSpPr>
          <p:cNvPr id="166" name="Google Shape;166;p5"/>
          <p:cNvSpPr/>
          <p:nvPr/>
        </p:nvSpPr>
        <p:spPr>
          <a:xfrm>
            <a:off x="13345" y="8757648"/>
            <a:ext cx="254127" cy="336613"/>
          </a:xfrm>
          <a:custGeom>
            <a:rect b="b" l="l" r="r" t="t"/>
            <a:pathLst>
              <a:path extrusionOk="0" h="673227" w="508254">
                <a:moveTo>
                  <a:pt x="508254" y="673227"/>
                </a:moveTo>
                <a:lnTo>
                  <a:pt x="0" y="673227"/>
                </a:lnTo>
                <a:lnTo>
                  <a:pt x="0" y="0"/>
                </a:lnTo>
                <a:lnTo>
                  <a:pt x="508254" y="0"/>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5"/>
          <p:cNvSpPr/>
          <p:nvPr/>
        </p:nvSpPr>
        <p:spPr>
          <a:xfrm>
            <a:off x="660168" y="8757648"/>
            <a:ext cx="1031113" cy="336613"/>
          </a:xfrm>
          <a:custGeom>
            <a:rect b="b" l="l" r="r" t="t"/>
            <a:pathLst>
              <a:path extrusionOk="0" h="673227" w="2062226">
                <a:moveTo>
                  <a:pt x="2062226" y="673227"/>
                </a:moveTo>
                <a:lnTo>
                  <a:pt x="0" y="673227"/>
                </a:lnTo>
                <a:lnTo>
                  <a:pt x="0" y="0"/>
                </a:lnTo>
                <a:lnTo>
                  <a:pt x="2062226" y="0"/>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5"/>
          <p:cNvSpPr/>
          <p:nvPr/>
        </p:nvSpPr>
        <p:spPr>
          <a:xfrm>
            <a:off x="2276627" y="8757648"/>
            <a:ext cx="954532" cy="336613"/>
          </a:xfrm>
          <a:custGeom>
            <a:rect b="b" l="l" r="r" t="t"/>
            <a:pathLst>
              <a:path extrusionOk="0" h="673227" w="1909064">
                <a:moveTo>
                  <a:pt x="1909064" y="673227"/>
                </a:moveTo>
                <a:lnTo>
                  <a:pt x="0" y="673227"/>
                </a:lnTo>
                <a:lnTo>
                  <a:pt x="0" y="0"/>
                </a:lnTo>
                <a:lnTo>
                  <a:pt x="1909064" y="0"/>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5"/>
          <p:cNvSpPr/>
          <p:nvPr/>
        </p:nvSpPr>
        <p:spPr>
          <a:xfrm>
            <a:off x="3643151" y="8757648"/>
            <a:ext cx="253873" cy="336613"/>
          </a:xfrm>
          <a:custGeom>
            <a:rect b="b" l="l" r="r" t="t"/>
            <a:pathLst>
              <a:path extrusionOk="0" h="673227" w="507746">
                <a:moveTo>
                  <a:pt x="507746" y="673227"/>
                </a:moveTo>
                <a:lnTo>
                  <a:pt x="0" y="673227"/>
                </a:lnTo>
                <a:lnTo>
                  <a:pt x="0" y="0"/>
                </a:lnTo>
                <a:lnTo>
                  <a:pt x="507746" y="0"/>
                </a:lnTo>
                <a:close/>
              </a:path>
            </a:pathLst>
          </a:custGeom>
          <a:solidFill>
            <a:srgbClr val="57B7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5"/>
          <p:cNvSpPr/>
          <p:nvPr/>
        </p:nvSpPr>
        <p:spPr>
          <a:xfrm>
            <a:off x="4478074" y="8757648"/>
            <a:ext cx="254064" cy="336613"/>
          </a:xfrm>
          <a:custGeom>
            <a:rect b="b" l="l" r="r" t="t"/>
            <a:pathLst>
              <a:path extrusionOk="0" h="673227" w="508127">
                <a:moveTo>
                  <a:pt x="508127" y="673227"/>
                </a:moveTo>
                <a:lnTo>
                  <a:pt x="0" y="673227"/>
                </a:lnTo>
                <a:lnTo>
                  <a:pt x="0" y="0"/>
                </a:lnTo>
                <a:lnTo>
                  <a:pt x="508127" y="0"/>
                </a:lnTo>
                <a:close/>
              </a:path>
            </a:pathLst>
          </a:custGeom>
          <a:solidFill>
            <a:srgbClr val="00CD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1" name="Google Shape;171;p5"/>
          <p:cNvGrpSpPr/>
          <p:nvPr/>
        </p:nvGrpSpPr>
        <p:grpSpPr>
          <a:xfrm>
            <a:off x="16363515" y="505438"/>
            <a:ext cx="864047" cy="491487"/>
            <a:chOff x="63500" y="63500"/>
            <a:chExt cx="1728089" cy="982980"/>
          </a:xfrm>
        </p:grpSpPr>
        <p:sp>
          <p:nvSpPr>
            <p:cNvPr id="172" name="Google Shape;172;p5"/>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5"/>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5"/>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75" name="Google Shape;175;p5"/>
          <p:cNvCxnSpPr/>
          <p:nvPr/>
        </p:nvCxnSpPr>
        <p:spPr>
          <a:xfrm>
            <a:off x="8184640" y="7055504"/>
            <a:ext cx="9074468" cy="0"/>
          </a:xfrm>
          <a:prstGeom prst="straightConnector1">
            <a:avLst/>
          </a:prstGeom>
          <a:noFill/>
          <a:ln cap="flat" cmpd="sng" w="38100">
            <a:solidFill>
              <a:srgbClr val="000000"/>
            </a:solidFill>
            <a:prstDash val="solid"/>
            <a:round/>
            <a:headEnd len="sm" w="sm" type="none"/>
            <a:tailEnd len="sm" w="sm" type="none"/>
          </a:ln>
        </p:spPr>
      </p:cxnSp>
      <p:sp>
        <p:nvSpPr>
          <p:cNvPr id="176" name="Google Shape;176;p5"/>
          <p:cNvSpPr txBox="1"/>
          <p:nvPr/>
        </p:nvSpPr>
        <p:spPr>
          <a:xfrm>
            <a:off x="8316671" y="7136139"/>
            <a:ext cx="369635"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06</a:t>
            </a:r>
            <a:endParaRPr/>
          </a:p>
        </p:txBody>
      </p:sp>
      <p:sp>
        <p:nvSpPr>
          <p:cNvPr id="177" name="Google Shape;177;p5"/>
          <p:cNvSpPr txBox="1"/>
          <p:nvPr/>
        </p:nvSpPr>
        <p:spPr>
          <a:xfrm>
            <a:off x="9144000" y="6345000"/>
            <a:ext cx="5989500" cy="4926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3200">
                <a:solidFill>
                  <a:schemeClr val="dk1"/>
                </a:solidFill>
                <a:latin typeface="Lexend Deca"/>
                <a:ea typeface="Lexend Deca"/>
                <a:cs typeface="Lexend Deca"/>
                <a:sym typeface="Lexend Deca"/>
              </a:rPr>
              <a:t>Special Dates Forecast</a:t>
            </a:r>
            <a:endParaRPr/>
          </a:p>
        </p:txBody>
      </p:sp>
      <p:cxnSp>
        <p:nvCxnSpPr>
          <p:cNvPr id="178" name="Google Shape;178;p5"/>
          <p:cNvCxnSpPr/>
          <p:nvPr/>
        </p:nvCxnSpPr>
        <p:spPr>
          <a:xfrm>
            <a:off x="8184832" y="8012449"/>
            <a:ext cx="9074468" cy="0"/>
          </a:xfrm>
          <a:prstGeom prst="straightConnector1">
            <a:avLst/>
          </a:prstGeom>
          <a:noFill/>
          <a:ln cap="flat" cmpd="sng" w="38100">
            <a:solidFill>
              <a:srgbClr val="000000"/>
            </a:solidFill>
            <a:prstDash val="solid"/>
            <a:round/>
            <a:headEnd len="sm" w="sm" type="none"/>
            <a:tailEnd len="sm" w="sm" type="none"/>
          </a:ln>
        </p:spPr>
      </p:cxnSp>
      <p:sp>
        <p:nvSpPr>
          <p:cNvPr id="179" name="Google Shape;179;p5"/>
          <p:cNvSpPr txBox="1"/>
          <p:nvPr/>
        </p:nvSpPr>
        <p:spPr>
          <a:xfrm>
            <a:off x="8319245" y="8093084"/>
            <a:ext cx="364872"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CD8F"/>
                </a:solidFill>
                <a:latin typeface="Lexend Deca"/>
                <a:ea typeface="Lexend Deca"/>
                <a:cs typeface="Lexend Deca"/>
                <a:sym typeface="Lexend Deca"/>
              </a:rPr>
              <a:t>07</a:t>
            </a:r>
            <a:endParaRPr/>
          </a:p>
        </p:txBody>
      </p:sp>
      <p:sp>
        <p:nvSpPr>
          <p:cNvPr id="180" name="Google Shape;180;p5"/>
          <p:cNvSpPr txBox="1"/>
          <p:nvPr/>
        </p:nvSpPr>
        <p:spPr>
          <a:xfrm>
            <a:off x="9144000" y="2784475"/>
            <a:ext cx="79341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Font typeface="Arial"/>
              <a:buNone/>
            </a:pPr>
            <a:r>
              <a:rPr lang="en-US" sz="3200">
                <a:latin typeface="Lexend Deca"/>
                <a:ea typeface="Lexend Deca"/>
                <a:cs typeface="Lexend Deca"/>
                <a:sym typeface="Lexend Deca"/>
              </a:rPr>
              <a:t>Introduction to Zero-shot Forecasting </a:t>
            </a:r>
            <a:endParaRPr/>
          </a:p>
        </p:txBody>
      </p:sp>
      <p:cxnSp>
        <p:nvCxnSpPr>
          <p:cNvPr id="181" name="Google Shape;181;p5"/>
          <p:cNvCxnSpPr/>
          <p:nvPr/>
        </p:nvCxnSpPr>
        <p:spPr>
          <a:xfrm>
            <a:off x="8222932" y="8877300"/>
            <a:ext cx="9074400" cy="0"/>
          </a:xfrm>
          <a:prstGeom prst="straightConnector1">
            <a:avLst/>
          </a:prstGeom>
          <a:noFill/>
          <a:ln cap="flat" cmpd="sng" w="38100">
            <a:solidFill>
              <a:srgbClr val="000000"/>
            </a:solidFill>
            <a:prstDash val="solid"/>
            <a:round/>
            <a:headEnd len="sm" w="sm" type="none"/>
            <a:tailEnd len="sm" w="sm" type="none"/>
          </a:ln>
        </p:spPr>
      </p:cxnSp>
      <p:sp>
        <p:nvSpPr>
          <p:cNvPr id="182" name="Google Shape;182;p5"/>
          <p:cNvSpPr txBox="1"/>
          <p:nvPr/>
        </p:nvSpPr>
        <p:spPr>
          <a:xfrm>
            <a:off x="9163050" y="3745875"/>
            <a:ext cx="77214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latin typeface="Lexend Deca"/>
                <a:ea typeface="Lexend Deca"/>
                <a:cs typeface="Lexend Deca"/>
                <a:sym typeface="Lexend Deca"/>
              </a:rPr>
              <a:t>Zero-shot Forecasting with TimeGPT</a:t>
            </a:r>
            <a:endParaRPr/>
          </a:p>
        </p:txBody>
      </p:sp>
      <p:sp>
        <p:nvSpPr>
          <p:cNvPr id="183" name="Google Shape;183;p5"/>
          <p:cNvSpPr txBox="1"/>
          <p:nvPr/>
        </p:nvSpPr>
        <p:spPr>
          <a:xfrm>
            <a:off x="9163050" y="8203900"/>
            <a:ext cx="5989500" cy="4926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3200">
                <a:solidFill>
                  <a:schemeClr val="dk1"/>
                </a:solidFill>
                <a:latin typeface="Lexend Deca"/>
                <a:ea typeface="Lexend Deca"/>
                <a:cs typeface="Lexend Deca"/>
                <a:sym typeface="Lexend Deca"/>
              </a:rPr>
              <a:t>Summary</a:t>
            </a:r>
            <a:endParaRPr/>
          </a:p>
        </p:txBody>
      </p:sp>
      <p:sp>
        <p:nvSpPr>
          <p:cNvPr id="184" name="Google Shape;184;p5"/>
          <p:cNvSpPr txBox="1"/>
          <p:nvPr/>
        </p:nvSpPr>
        <p:spPr>
          <a:xfrm>
            <a:off x="9163050" y="5470550"/>
            <a:ext cx="85479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latin typeface="Lexend Deca"/>
                <a:ea typeface="Lexend Deca"/>
                <a:cs typeface="Lexend Deca"/>
                <a:sym typeface="Lexend Deca"/>
              </a:rPr>
              <a:t>Holiday SHAP Analysis</a:t>
            </a:r>
            <a:endParaRPr/>
          </a:p>
        </p:txBody>
      </p:sp>
      <p:sp>
        <p:nvSpPr>
          <p:cNvPr id="185" name="Google Shape;185;p5"/>
          <p:cNvSpPr txBox="1"/>
          <p:nvPr/>
        </p:nvSpPr>
        <p:spPr>
          <a:xfrm>
            <a:off x="9163050" y="7299350"/>
            <a:ext cx="85479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latin typeface="Lexend Deca"/>
                <a:ea typeface="Lexend Deca"/>
                <a:cs typeface="Lexend Deca"/>
                <a:sym typeface="Lexend Deca"/>
              </a:rPr>
              <a:t>Special Dates SHAP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9" name="Shape 189"/>
        <p:cNvGrpSpPr/>
        <p:nvPr/>
      </p:nvGrpSpPr>
      <p:grpSpPr>
        <a:xfrm>
          <a:off x="0" y="0"/>
          <a:ext cx="0" cy="0"/>
          <a:chOff x="0" y="0"/>
          <a:chExt cx="0" cy="0"/>
        </a:xfrm>
      </p:grpSpPr>
      <p:cxnSp>
        <p:nvCxnSpPr>
          <p:cNvPr id="190" name="Google Shape;190;g36c3ea210b3_0_308"/>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191" name="Google Shape;191;g36c3ea210b3_0_308"/>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192" name="Google Shape;192;g36c3ea210b3_0_308"/>
          <p:cNvGrpSpPr/>
          <p:nvPr/>
        </p:nvGrpSpPr>
        <p:grpSpPr>
          <a:xfrm>
            <a:off x="16363515" y="505438"/>
            <a:ext cx="864045" cy="491490"/>
            <a:chOff x="63500" y="63500"/>
            <a:chExt cx="1728089" cy="982980"/>
          </a:xfrm>
        </p:grpSpPr>
        <p:sp>
          <p:nvSpPr>
            <p:cNvPr id="193" name="Google Shape;193;g36c3ea210b3_0_308"/>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g36c3ea210b3_0_308"/>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g36c3ea210b3_0_308"/>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6" name="Google Shape;196;g36c3ea210b3_0_308"/>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197" name="Google Shape;197;g36c3ea210b3_0_308"/>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Pg:2</a:t>
            </a:r>
            <a:endParaRPr/>
          </a:p>
        </p:txBody>
      </p:sp>
      <p:sp>
        <p:nvSpPr>
          <p:cNvPr id="198" name="Google Shape;198;g36c3ea210b3_0_308"/>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SzPts val="1100"/>
              <a:buNone/>
            </a:pPr>
            <a:r>
              <a:rPr lang="en-US" sz="2400">
                <a:solidFill>
                  <a:schemeClr val="lt1"/>
                </a:solidFill>
                <a:latin typeface="Outfit"/>
                <a:ea typeface="Outfit"/>
                <a:cs typeface="Outfit"/>
                <a:sym typeface="Outfit"/>
              </a:rPr>
              <a:t>Introduction to Zero-shot Forecasting </a:t>
            </a:r>
            <a:endParaRPr sz="2400">
              <a:solidFill>
                <a:schemeClr val="lt1"/>
              </a:solidFill>
              <a:latin typeface="Outfit"/>
              <a:ea typeface="Outfit"/>
              <a:cs typeface="Outfit"/>
              <a:sym typeface="Outfit"/>
            </a:endParaRPr>
          </a:p>
        </p:txBody>
      </p:sp>
      <p:sp>
        <p:nvSpPr>
          <p:cNvPr id="199" name="Google Shape;199;g36c3ea210b3_0_308"/>
          <p:cNvSpPr txBox="1"/>
          <p:nvPr/>
        </p:nvSpPr>
        <p:spPr>
          <a:xfrm>
            <a:off x="1028700" y="1236625"/>
            <a:ext cx="146970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000">
                <a:solidFill>
                  <a:schemeClr val="lt1"/>
                </a:solidFill>
                <a:latin typeface="Outfit"/>
                <a:ea typeface="Outfit"/>
                <a:cs typeface="Outfit"/>
                <a:sym typeface="Outfit"/>
              </a:rPr>
              <a:t>The forecasting challenge</a:t>
            </a:r>
            <a:endParaRPr>
              <a:solidFill>
                <a:schemeClr val="lt1"/>
              </a:solidFill>
            </a:endParaRPr>
          </a:p>
        </p:txBody>
      </p:sp>
      <p:sp>
        <p:nvSpPr>
          <p:cNvPr id="200" name="Google Shape;200;g36c3ea210b3_0_308"/>
          <p:cNvSpPr txBox="1"/>
          <p:nvPr>
            <p:ph idx="4294967295" type="body"/>
          </p:nvPr>
        </p:nvSpPr>
        <p:spPr>
          <a:xfrm>
            <a:off x="800100" y="2322903"/>
            <a:ext cx="16459200" cy="1798500"/>
          </a:xfrm>
          <a:prstGeom prst="rect">
            <a:avLst/>
          </a:prstGeom>
          <a:noFill/>
          <a:ln>
            <a:noFill/>
          </a:ln>
        </p:spPr>
        <p:txBody>
          <a:bodyPr anchorCtr="0" anchor="t" bIns="91400" lIns="182850" spcFirstLastPara="1" rIns="182850" wrap="square" tIns="91400">
            <a:normAutofit/>
          </a:bodyPr>
          <a:lstStyle/>
          <a:p>
            <a:pPr indent="-431800" lvl="0" marL="457200" rtl="0" algn="l">
              <a:spcBef>
                <a:spcPts val="1000"/>
              </a:spcBef>
              <a:spcAft>
                <a:spcPts val="0"/>
              </a:spcAft>
              <a:buClr>
                <a:schemeClr val="lt1"/>
              </a:buClr>
              <a:buSzPts val="3200"/>
              <a:buChar char="•"/>
            </a:pPr>
            <a:r>
              <a:rPr lang="en-US">
                <a:solidFill>
                  <a:schemeClr val="lt1"/>
                </a:solidFill>
              </a:rPr>
              <a:t>Scenario: </a:t>
            </a:r>
            <a:r>
              <a:rPr lang="en-US">
                <a:solidFill>
                  <a:schemeClr val="lt1"/>
                </a:solidFill>
              </a:rPr>
              <a:t>You have historical chocolate sales data</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Goal: </a:t>
            </a:r>
            <a:r>
              <a:rPr lang="en-US">
                <a:solidFill>
                  <a:schemeClr val="lt1"/>
                </a:solidFill>
              </a:rPr>
              <a:t>Forecast future sales for planning</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Challenge: You lack technical knowledge or time</a:t>
            </a:r>
            <a:endParaRPr>
              <a:solidFill>
                <a:schemeClr val="lt1"/>
              </a:solidFill>
            </a:endParaRPr>
          </a:p>
        </p:txBody>
      </p:sp>
      <p:pic>
        <p:nvPicPr>
          <p:cNvPr id="201" name="Google Shape;201;g36c3ea210b3_0_308"/>
          <p:cNvPicPr preferRelativeResize="0"/>
          <p:nvPr/>
        </p:nvPicPr>
        <p:blipFill>
          <a:blip r:embed="rId3">
            <a:alphaModFix/>
          </a:blip>
          <a:stretch>
            <a:fillRect/>
          </a:stretch>
        </p:blipFill>
        <p:spPr>
          <a:xfrm>
            <a:off x="4792525" y="4121400"/>
            <a:ext cx="8702951" cy="487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cxnSp>
        <p:nvCxnSpPr>
          <p:cNvPr id="206" name="Google Shape;206;g370270dafd6_2_10"/>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207" name="Google Shape;207;g370270dafd6_2_10"/>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208" name="Google Shape;208;g370270dafd6_2_10"/>
          <p:cNvGrpSpPr/>
          <p:nvPr/>
        </p:nvGrpSpPr>
        <p:grpSpPr>
          <a:xfrm>
            <a:off x="16363515" y="505438"/>
            <a:ext cx="864045" cy="491490"/>
            <a:chOff x="63500" y="63500"/>
            <a:chExt cx="1728089" cy="982980"/>
          </a:xfrm>
        </p:grpSpPr>
        <p:sp>
          <p:nvSpPr>
            <p:cNvPr id="209" name="Google Shape;209;g370270dafd6_2_10"/>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g370270dafd6_2_10"/>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g370270dafd6_2_10"/>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g370270dafd6_2_10"/>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213" name="Google Shape;213;g370270dafd6_2_10"/>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Pg:2</a:t>
            </a:r>
            <a:endParaRPr/>
          </a:p>
        </p:txBody>
      </p:sp>
      <p:sp>
        <p:nvSpPr>
          <p:cNvPr id="214" name="Google Shape;214;g370270dafd6_2_10"/>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Clr>
                <a:schemeClr val="dk1"/>
              </a:buClr>
              <a:buSzPts val="1100"/>
              <a:buFont typeface="Arial"/>
              <a:buNone/>
            </a:pPr>
            <a:r>
              <a:rPr lang="en-US" sz="2400">
                <a:solidFill>
                  <a:schemeClr val="lt1"/>
                </a:solidFill>
                <a:latin typeface="Outfit"/>
                <a:ea typeface="Outfit"/>
                <a:cs typeface="Outfit"/>
                <a:sym typeface="Outfit"/>
              </a:rPr>
              <a:t>Introduction to Zero-shot Forecasting</a:t>
            </a:r>
            <a:endParaRPr>
              <a:solidFill>
                <a:schemeClr val="lt1"/>
              </a:solidFill>
            </a:endParaRPr>
          </a:p>
        </p:txBody>
      </p:sp>
      <p:sp>
        <p:nvSpPr>
          <p:cNvPr id="215" name="Google Shape;215;g370270dafd6_2_10"/>
          <p:cNvSpPr txBox="1"/>
          <p:nvPr/>
        </p:nvSpPr>
        <p:spPr>
          <a:xfrm>
            <a:off x="1028700" y="1236625"/>
            <a:ext cx="126672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000">
                <a:solidFill>
                  <a:schemeClr val="lt1"/>
                </a:solidFill>
                <a:latin typeface="Outfit"/>
                <a:ea typeface="Outfit"/>
                <a:cs typeface="Outfit"/>
                <a:sym typeface="Outfit"/>
              </a:rPr>
              <a:t>Zero-Shot Forecasting: The Solution</a:t>
            </a:r>
            <a:endParaRPr>
              <a:solidFill>
                <a:schemeClr val="lt1"/>
              </a:solidFill>
            </a:endParaRPr>
          </a:p>
        </p:txBody>
      </p:sp>
      <p:sp>
        <p:nvSpPr>
          <p:cNvPr id="216" name="Google Shape;216;g370270dafd6_2_10"/>
          <p:cNvSpPr txBox="1"/>
          <p:nvPr>
            <p:ph idx="4294967295" type="body"/>
          </p:nvPr>
        </p:nvSpPr>
        <p:spPr>
          <a:xfrm>
            <a:off x="768350" y="2588125"/>
            <a:ext cx="16989000" cy="3825600"/>
          </a:xfrm>
          <a:prstGeom prst="rect">
            <a:avLst/>
          </a:prstGeom>
          <a:noFill/>
          <a:ln>
            <a:noFill/>
          </a:ln>
        </p:spPr>
        <p:txBody>
          <a:bodyPr anchorCtr="0" anchor="t" bIns="91400" lIns="182850" spcFirstLastPara="1" rIns="182850" wrap="square" tIns="91400">
            <a:normAutofit/>
          </a:bodyPr>
          <a:lstStyle/>
          <a:p>
            <a:pPr indent="-431800" lvl="0" marL="457200" rtl="0" algn="l">
              <a:spcBef>
                <a:spcPts val="1000"/>
              </a:spcBef>
              <a:spcAft>
                <a:spcPts val="0"/>
              </a:spcAft>
              <a:buClr>
                <a:schemeClr val="lt1"/>
              </a:buClr>
              <a:buSzPts val="3200"/>
              <a:buChar char="•"/>
            </a:pPr>
            <a:r>
              <a:rPr lang="en-US">
                <a:solidFill>
                  <a:schemeClr val="lt1"/>
                </a:solidFill>
              </a:rPr>
              <a:t>Accurate forecasts without model training</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Leverages patterns from millions of time series</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Removes time, complexity, and expertise barriers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 name="Shape 220"/>
        <p:cNvGrpSpPr/>
        <p:nvPr/>
      </p:nvGrpSpPr>
      <p:grpSpPr>
        <a:xfrm>
          <a:off x="0" y="0"/>
          <a:ext cx="0" cy="0"/>
          <a:chOff x="0" y="0"/>
          <a:chExt cx="0" cy="0"/>
        </a:xfrm>
      </p:grpSpPr>
      <p:cxnSp>
        <p:nvCxnSpPr>
          <p:cNvPr id="221" name="Google Shape;221;g36c3ea210b3_0_348"/>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222" name="Google Shape;222;g36c3ea210b3_0_348"/>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223" name="Google Shape;223;g36c3ea210b3_0_348"/>
          <p:cNvGrpSpPr/>
          <p:nvPr/>
        </p:nvGrpSpPr>
        <p:grpSpPr>
          <a:xfrm>
            <a:off x="16363515" y="505438"/>
            <a:ext cx="864045" cy="491490"/>
            <a:chOff x="63500" y="63500"/>
            <a:chExt cx="1728089" cy="982980"/>
          </a:xfrm>
        </p:grpSpPr>
        <p:sp>
          <p:nvSpPr>
            <p:cNvPr id="224" name="Google Shape;224;g36c3ea210b3_0_348"/>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g36c3ea210b3_0_348"/>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g36c3ea210b3_0_348"/>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 name="Google Shape;227;g36c3ea210b3_0_348"/>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228" name="Google Shape;228;g36c3ea210b3_0_348"/>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Pg:4</a:t>
            </a:r>
            <a:endParaRPr/>
          </a:p>
        </p:txBody>
      </p:sp>
      <p:sp>
        <p:nvSpPr>
          <p:cNvPr id="229" name="Google Shape;229;g36c3ea210b3_0_348"/>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Clr>
                <a:schemeClr val="dk1"/>
              </a:buClr>
              <a:buSzPts val="1100"/>
              <a:buFont typeface="Arial"/>
              <a:buNone/>
            </a:pPr>
            <a:r>
              <a:rPr lang="en-US" sz="2400">
                <a:solidFill>
                  <a:schemeClr val="lt1"/>
                </a:solidFill>
                <a:latin typeface="Outfit"/>
                <a:ea typeface="Outfit"/>
                <a:cs typeface="Outfit"/>
                <a:sym typeface="Outfit"/>
              </a:rPr>
              <a:t>Introduction to Zero-shot Forecasting</a:t>
            </a:r>
            <a:endParaRPr>
              <a:solidFill>
                <a:schemeClr val="lt1"/>
              </a:solidFill>
            </a:endParaRPr>
          </a:p>
        </p:txBody>
      </p:sp>
      <p:sp>
        <p:nvSpPr>
          <p:cNvPr id="230" name="Google Shape;230;g36c3ea210b3_0_348"/>
          <p:cNvSpPr txBox="1"/>
          <p:nvPr>
            <p:ph idx="4294967295" type="body"/>
          </p:nvPr>
        </p:nvSpPr>
        <p:spPr>
          <a:xfrm>
            <a:off x="800150" y="2214050"/>
            <a:ext cx="16560600" cy="6017700"/>
          </a:xfrm>
          <a:prstGeom prst="rect">
            <a:avLst/>
          </a:prstGeom>
          <a:noFill/>
          <a:ln>
            <a:noFill/>
          </a:ln>
        </p:spPr>
        <p:txBody>
          <a:bodyPr anchorCtr="0" anchor="t" bIns="91400" lIns="182850" spcFirstLastPara="1" rIns="182850" wrap="square" tIns="91400">
            <a:normAutofit/>
          </a:bodyPr>
          <a:lstStyle/>
          <a:p>
            <a:pPr indent="-431800" lvl="0" marL="457200" rtl="0" algn="l">
              <a:spcBef>
                <a:spcPts val="0"/>
              </a:spcBef>
              <a:spcAft>
                <a:spcPts val="0"/>
              </a:spcAft>
              <a:buClr>
                <a:schemeClr val="lt1"/>
              </a:buClr>
              <a:buSzPts val="3200"/>
              <a:buChar char="•"/>
            </a:pPr>
            <a:r>
              <a:rPr lang="en-US">
                <a:solidFill>
                  <a:schemeClr val="lt1"/>
                </a:solidFill>
              </a:rPr>
              <a:t>Nixtla is a platform for time-series forecasting</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TimeGPT is their zero-shot forecasting foundation model</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TimeGPT capabilities:</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Built on transformer architecture</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Trained on billions of time series</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No model training required</a:t>
            </a:r>
            <a:endParaRPr>
              <a:solidFill>
                <a:schemeClr val="lt1"/>
              </a:solidFill>
            </a:endParaRPr>
          </a:p>
          <a:p>
            <a:pPr indent="-431800" lvl="0" marL="457200" rtl="0" algn="l">
              <a:spcBef>
                <a:spcPts val="0"/>
              </a:spcBef>
              <a:spcAft>
                <a:spcPts val="0"/>
              </a:spcAft>
              <a:buClr>
                <a:schemeClr val="lt1"/>
              </a:buClr>
              <a:buSzPts val="3200"/>
              <a:buChar char="•"/>
            </a:pPr>
            <a:r>
              <a:rPr lang="en-US">
                <a:solidFill>
                  <a:schemeClr val="lt1"/>
                </a:solidFill>
              </a:rPr>
              <a:t>Works immediately with your data</a:t>
            </a:r>
            <a:endParaRPr/>
          </a:p>
        </p:txBody>
      </p:sp>
      <p:sp>
        <p:nvSpPr>
          <p:cNvPr id="231" name="Google Shape;231;g36c3ea210b3_0_348"/>
          <p:cNvSpPr txBox="1"/>
          <p:nvPr/>
        </p:nvSpPr>
        <p:spPr>
          <a:xfrm>
            <a:off x="1028700" y="1236625"/>
            <a:ext cx="87702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000">
                <a:solidFill>
                  <a:schemeClr val="lt1"/>
                </a:solidFill>
                <a:latin typeface="Outfit"/>
                <a:ea typeface="Outfit"/>
                <a:cs typeface="Outfit"/>
                <a:sym typeface="Outfit"/>
              </a:rPr>
              <a:t>Introducing TimeGPT</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5" name="Shape 235"/>
        <p:cNvGrpSpPr/>
        <p:nvPr/>
      </p:nvGrpSpPr>
      <p:grpSpPr>
        <a:xfrm>
          <a:off x="0" y="0"/>
          <a:ext cx="0" cy="0"/>
          <a:chOff x="0" y="0"/>
          <a:chExt cx="0" cy="0"/>
        </a:xfrm>
      </p:grpSpPr>
      <p:cxnSp>
        <p:nvCxnSpPr>
          <p:cNvPr id="236" name="Google Shape;236;g36c3ea210b3_0_394"/>
          <p:cNvCxnSpPr/>
          <p:nvPr/>
        </p:nvCxnSpPr>
        <p:spPr>
          <a:xfrm>
            <a:off x="1028700" y="1028700"/>
            <a:ext cx="16230600" cy="0"/>
          </a:xfrm>
          <a:prstGeom prst="straightConnector1">
            <a:avLst/>
          </a:prstGeom>
          <a:noFill/>
          <a:ln cap="flat" cmpd="sng" w="38100">
            <a:solidFill>
              <a:srgbClr val="FFFFFF"/>
            </a:solidFill>
            <a:prstDash val="solid"/>
            <a:round/>
            <a:headEnd len="sm" w="sm" type="none"/>
            <a:tailEnd len="sm" w="sm" type="none"/>
          </a:ln>
        </p:spPr>
      </p:cxnSp>
      <p:cxnSp>
        <p:nvCxnSpPr>
          <p:cNvPr id="237" name="Google Shape;237;g36c3ea210b3_0_394"/>
          <p:cNvCxnSpPr/>
          <p:nvPr/>
        </p:nvCxnSpPr>
        <p:spPr>
          <a:xfrm>
            <a:off x="1028700" y="9277350"/>
            <a:ext cx="16230600" cy="0"/>
          </a:xfrm>
          <a:prstGeom prst="straightConnector1">
            <a:avLst/>
          </a:prstGeom>
          <a:noFill/>
          <a:ln cap="flat" cmpd="sng" w="38100">
            <a:solidFill>
              <a:srgbClr val="FFFFFF"/>
            </a:solidFill>
            <a:prstDash val="solid"/>
            <a:round/>
            <a:headEnd len="sm" w="sm" type="none"/>
            <a:tailEnd len="sm" w="sm" type="none"/>
          </a:ln>
        </p:spPr>
      </p:cxnSp>
      <p:grpSp>
        <p:nvGrpSpPr>
          <p:cNvPr id="238" name="Google Shape;238;g36c3ea210b3_0_394"/>
          <p:cNvGrpSpPr/>
          <p:nvPr/>
        </p:nvGrpSpPr>
        <p:grpSpPr>
          <a:xfrm>
            <a:off x="16363515" y="505438"/>
            <a:ext cx="864045" cy="491490"/>
            <a:chOff x="63500" y="63500"/>
            <a:chExt cx="1728089" cy="982980"/>
          </a:xfrm>
        </p:grpSpPr>
        <p:sp>
          <p:nvSpPr>
            <p:cNvPr id="239" name="Google Shape;239;g36c3ea210b3_0_394"/>
            <p:cNvSpPr/>
            <p:nvPr/>
          </p:nvSpPr>
          <p:spPr>
            <a:xfrm>
              <a:off x="63500" y="74168"/>
              <a:ext cx="498348" cy="727329"/>
            </a:xfrm>
            <a:custGeom>
              <a:rect b="b" l="l" r="r" t="t"/>
              <a:pathLst>
                <a:path extrusionOk="0" h="727329" w="498348">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g36c3ea210b3_0_394"/>
            <p:cNvSpPr/>
            <p:nvPr/>
          </p:nvSpPr>
          <p:spPr>
            <a:xfrm>
              <a:off x="1293241" y="74168"/>
              <a:ext cx="498348" cy="727329"/>
            </a:xfrm>
            <a:custGeom>
              <a:rect b="b" l="l" r="r" t="t"/>
              <a:pathLst>
                <a:path extrusionOk="0" h="727329" w="498348">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g36c3ea210b3_0_394"/>
            <p:cNvSpPr/>
            <p:nvPr/>
          </p:nvSpPr>
          <p:spPr>
            <a:xfrm>
              <a:off x="611505" y="63500"/>
              <a:ext cx="729107" cy="982980"/>
            </a:xfrm>
            <a:custGeom>
              <a:rect b="b" l="l" r="r" t="t"/>
              <a:pathLst>
                <a:path extrusionOk="0" h="982980" w="729107">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2" name="Google Shape;242;g36c3ea210b3_0_394"/>
          <p:cNvSpPr txBox="1"/>
          <p:nvPr/>
        </p:nvSpPr>
        <p:spPr>
          <a:xfrm>
            <a:off x="16882846" y="9172575"/>
            <a:ext cx="376500" cy="80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F97141"/>
                </a:solidFill>
                <a:latin typeface="Outfit"/>
                <a:ea typeface="Outfit"/>
                <a:cs typeface="Outfit"/>
                <a:sym typeface="Outfit"/>
              </a:rPr>
              <a:t>&gt;</a:t>
            </a:r>
            <a:endParaRPr/>
          </a:p>
        </p:txBody>
      </p:sp>
      <p:sp>
        <p:nvSpPr>
          <p:cNvPr id="243" name="Google Shape;243;g36c3ea210b3_0_394"/>
          <p:cNvSpPr txBox="1"/>
          <p:nvPr/>
        </p:nvSpPr>
        <p:spPr>
          <a:xfrm>
            <a:off x="1104305" y="9397048"/>
            <a:ext cx="6483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Outfit"/>
                <a:ea typeface="Outfit"/>
                <a:cs typeface="Outfit"/>
                <a:sym typeface="Outfit"/>
              </a:rPr>
              <a:t>Pg:5</a:t>
            </a:r>
            <a:endParaRPr/>
          </a:p>
        </p:txBody>
      </p:sp>
      <p:sp>
        <p:nvSpPr>
          <p:cNvPr id="244" name="Google Shape;244;g36c3ea210b3_0_394"/>
          <p:cNvSpPr txBox="1"/>
          <p:nvPr/>
        </p:nvSpPr>
        <p:spPr>
          <a:xfrm>
            <a:off x="1028700" y="1236625"/>
            <a:ext cx="15992100" cy="1847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US" sz="5000">
                <a:solidFill>
                  <a:schemeClr val="lt1"/>
                </a:solidFill>
                <a:latin typeface="Outfit"/>
                <a:ea typeface="Outfit"/>
                <a:cs typeface="Outfit"/>
                <a:sym typeface="Outfit"/>
              </a:rPr>
              <a:t>Initialize Nixtla Client</a:t>
            </a:r>
            <a:endParaRPr>
              <a:solidFill>
                <a:schemeClr val="lt1"/>
              </a:solidFill>
            </a:endParaRPr>
          </a:p>
          <a:p>
            <a:pPr indent="0" lvl="0" marL="0" marR="0" rtl="0" algn="l">
              <a:lnSpc>
                <a:spcPct val="140000"/>
              </a:lnSpc>
              <a:spcBef>
                <a:spcPts val="0"/>
              </a:spcBef>
              <a:spcAft>
                <a:spcPts val="0"/>
              </a:spcAft>
              <a:buNone/>
            </a:pPr>
            <a:r>
              <a:t/>
            </a:r>
            <a:endParaRPr b="1" sz="5000">
              <a:solidFill>
                <a:schemeClr val="lt1"/>
              </a:solidFill>
              <a:latin typeface="Outfit"/>
              <a:ea typeface="Outfit"/>
              <a:cs typeface="Outfit"/>
              <a:sym typeface="Outfit"/>
            </a:endParaRPr>
          </a:p>
        </p:txBody>
      </p:sp>
      <p:sp>
        <p:nvSpPr>
          <p:cNvPr id="245" name="Google Shape;245;g36c3ea210b3_0_394"/>
          <p:cNvSpPr txBox="1"/>
          <p:nvPr>
            <p:ph idx="4294967295" type="body"/>
          </p:nvPr>
        </p:nvSpPr>
        <p:spPr>
          <a:xfrm>
            <a:off x="800100" y="2290250"/>
            <a:ext cx="16459200" cy="2217300"/>
          </a:xfrm>
          <a:prstGeom prst="rect">
            <a:avLst/>
          </a:prstGeom>
          <a:noFill/>
          <a:ln>
            <a:noFill/>
          </a:ln>
        </p:spPr>
        <p:txBody>
          <a:bodyPr anchorCtr="0" anchor="t" bIns="91400" lIns="182850" spcFirstLastPara="1" rIns="182850" wrap="square" tIns="91400">
            <a:normAutofit/>
          </a:bodyPr>
          <a:lstStyle/>
          <a:p>
            <a:pPr indent="0" lvl="0" marL="457200" rtl="0" algn="l">
              <a:spcBef>
                <a:spcPts val="0"/>
              </a:spcBef>
              <a:spcAft>
                <a:spcPts val="0"/>
              </a:spcAft>
              <a:buNone/>
            </a:pPr>
            <a:r>
              <a:rPr lang="en-US">
                <a:solidFill>
                  <a:schemeClr val="lt1"/>
                </a:solidFill>
              </a:rPr>
              <a:t>Start by initializing the Nixtla client</a:t>
            </a:r>
            <a:endParaRPr>
              <a:solidFill>
                <a:schemeClr val="lt1"/>
              </a:solidFill>
            </a:endParaRPr>
          </a:p>
          <a:p>
            <a:pPr indent="0" lvl="0" marL="0" rtl="0" algn="l">
              <a:spcBef>
                <a:spcPts val="1000"/>
              </a:spcBef>
              <a:spcAft>
                <a:spcPts val="0"/>
              </a:spcAft>
              <a:buNone/>
            </a:pPr>
            <a:r>
              <a:t/>
            </a:r>
            <a:endParaRPr>
              <a:solidFill>
                <a:schemeClr val="lt1"/>
              </a:solidFill>
            </a:endParaRPr>
          </a:p>
        </p:txBody>
      </p:sp>
      <p:sp>
        <p:nvSpPr>
          <p:cNvPr id="246" name="Google Shape;246;g36c3ea210b3_0_394"/>
          <p:cNvSpPr txBox="1"/>
          <p:nvPr/>
        </p:nvSpPr>
        <p:spPr>
          <a:xfrm>
            <a:off x="1028700" y="426075"/>
            <a:ext cx="7615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lt1"/>
                </a:solidFill>
                <a:latin typeface="Outfit"/>
                <a:ea typeface="Outfit"/>
                <a:cs typeface="Outfit"/>
                <a:sym typeface="Outfit"/>
              </a:rPr>
              <a:t>Zero-Shot Forecasting with TimeGPT</a:t>
            </a:r>
            <a:endParaRPr>
              <a:solidFill>
                <a:schemeClr val="lt1"/>
              </a:solidFill>
            </a:endParaRPr>
          </a:p>
        </p:txBody>
      </p:sp>
      <p:pic>
        <p:nvPicPr>
          <p:cNvPr id="247" name="Google Shape;247;g36c3ea210b3_0_394"/>
          <p:cNvPicPr preferRelativeResize="0"/>
          <p:nvPr/>
        </p:nvPicPr>
        <p:blipFill>
          <a:blip r:embed="rId3">
            <a:alphaModFix/>
          </a:blip>
          <a:stretch>
            <a:fillRect/>
          </a:stretch>
        </p:blipFill>
        <p:spPr>
          <a:xfrm>
            <a:off x="3565993" y="3185800"/>
            <a:ext cx="11156024" cy="547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